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3" r:id="rId3"/>
    <p:sldId id="257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58" y="1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3F6A058-792A-674D-0E7D-931FF5650F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59C7DF65-8022-46D9-0D9A-AE168072E4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49F04E1D-2178-B6FB-5DC9-3B88F78FED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CC668-B4BC-4953-982C-EBD4C30C40A9}" type="datetimeFigureOut">
              <a:rPr lang="hr-HR" smtClean="0"/>
              <a:t>10.10.2025.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2CE687AD-5E7E-323E-00A6-E87DC5469B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EB59F809-F694-3AA2-D2E8-ADEE7EAE03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2E6F6-8A4B-4984-A94E-1BC53F59B02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3213214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08B74B5-782C-2102-F025-AF0B8AE2C2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6C5FAE4E-4A8D-5CBD-8E7D-2C36F8F31C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C9C6F2AA-0CAD-13DD-6BF4-ECCAE0E437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CC668-B4BC-4953-982C-EBD4C30C40A9}" type="datetimeFigureOut">
              <a:rPr lang="hr-HR" smtClean="0"/>
              <a:t>10.10.2025.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34A068B4-E814-6DBE-4290-D638476C93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098B4820-1874-B470-38A8-390E4F9A8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2E6F6-8A4B-4984-A94E-1BC53F59B02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8295968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>
            <a:extLst>
              <a:ext uri="{FF2B5EF4-FFF2-40B4-BE49-F238E27FC236}">
                <a16:creationId xmlns:a16="http://schemas.microsoft.com/office/drawing/2014/main" id="{A477C579-F800-0974-806C-48C80DD168D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D588930F-1D5A-C62B-5369-8451FFA6BD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D30B6586-083A-1981-5F80-4C33A8A11D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CC668-B4BC-4953-982C-EBD4C30C40A9}" type="datetimeFigureOut">
              <a:rPr lang="hr-HR" smtClean="0"/>
              <a:t>10.10.2025.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1B9B7E9B-BF6A-6D22-9A23-6E68B13CC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CAA739E7-6988-D6A6-0B0B-9CDA586AC3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2E6F6-8A4B-4984-A94E-1BC53F59B02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004187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8D1A7D8-1BB7-0BA8-3055-B65E5168EB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D33830B8-36F7-9932-2545-9472812A39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151C2578-EF97-4094-0E05-7B5C97A40E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CC668-B4BC-4953-982C-EBD4C30C40A9}" type="datetimeFigureOut">
              <a:rPr lang="hr-HR" smtClean="0"/>
              <a:t>10.10.2025.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8AD5EE10-3448-4256-6657-E1D42242B3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D740B402-BAC2-4045-6C8E-3243D2E3C2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2E6F6-8A4B-4984-A94E-1BC53F59B02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2287228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2B663AB-E970-668D-ED59-6D64FCBE98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DAE28F0D-3546-08B3-EC3A-BA1411022C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04B2AB12-6E70-4371-5976-AEEFE76484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CC668-B4BC-4953-982C-EBD4C30C40A9}" type="datetimeFigureOut">
              <a:rPr lang="hr-HR" smtClean="0"/>
              <a:t>10.10.2025.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8F90112C-439F-4755-CFD9-F51C495680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F20A2151-9A2E-D5BF-DBEE-09DBEAA5DD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2E6F6-8A4B-4984-A94E-1BC53F59B02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4804930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B8A888A-D5B4-B993-9643-2234C1D589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2A87DFEE-E2D7-77A6-4012-4BBC5FB875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1B83D2C0-A926-3986-B279-50B0127C9E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8BDFAA8B-6DC8-F0C2-DCFC-B1C9432E3E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CC668-B4BC-4953-982C-EBD4C30C40A9}" type="datetimeFigureOut">
              <a:rPr lang="hr-HR" smtClean="0"/>
              <a:t>10.10.2025.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81823EC3-A2A1-20FB-166B-CFD9534890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ECF44811-D971-69C7-3F7B-4D60E6A36B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2E6F6-8A4B-4984-A94E-1BC53F59B02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911840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5258822-854E-2788-7986-6A7D11BB11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D9710434-F966-0402-E24D-C734801A11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70F99544-BB2A-8827-54F3-FC15187817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CF3859EC-F0A5-6706-8D50-5E712CE3E4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id="{AF736F7B-C11F-A938-4A98-8041164CEC6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7" name="Rezervirano mjesto datuma 6">
            <a:extLst>
              <a:ext uri="{FF2B5EF4-FFF2-40B4-BE49-F238E27FC236}">
                <a16:creationId xmlns:a16="http://schemas.microsoft.com/office/drawing/2014/main" id="{08510E15-4265-ABD5-E38F-A03467D780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CC668-B4BC-4953-982C-EBD4C30C40A9}" type="datetimeFigureOut">
              <a:rPr lang="hr-HR" smtClean="0"/>
              <a:t>10.10.2025.</a:t>
            </a:fld>
            <a:endParaRPr lang="hr-HR"/>
          </a:p>
        </p:txBody>
      </p:sp>
      <p:sp>
        <p:nvSpPr>
          <p:cNvPr id="8" name="Rezervirano mjesto podnožja 7">
            <a:extLst>
              <a:ext uri="{FF2B5EF4-FFF2-40B4-BE49-F238E27FC236}">
                <a16:creationId xmlns:a16="http://schemas.microsoft.com/office/drawing/2014/main" id="{90D03055-339B-BF50-BF25-F098EEF5E9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>
            <a:extLst>
              <a:ext uri="{FF2B5EF4-FFF2-40B4-BE49-F238E27FC236}">
                <a16:creationId xmlns:a16="http://schemas.microsoft.com/office/drawing/2014/main" id="{FF2BBB53-187C-6C82-4AD4-DDF1F4F73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2E6F6-8A4B-4984-A94E-1BC53F59B02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6698830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91A2C34-BDBF-7E82-A98D-DE34775EB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datuma 2">
            <a:extLst>
              <a:ext uri="{FF2B5EF4-FFF2-40B4-BE49-F238E27FC236}">
                <a16:creationId xmlns:a16="http://schemas.microsoft.com/office/drawing/2014/main" id="{29EA342B-FD99-2BBC-337A-2E71160F37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CC668-B4BC-4953-982C-EBD4C30C40A9}" type="datetimeFigureOut">
              <a:rPr lang="hr-HR" smtClean="0"/>
              <a:t>10.10.2025.</a:t>
            </a:fld>
            <a:endParaRPr lang="hr-HR"/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id="{2C72DFDB-51F2-DCAD-3690-D387BF8A81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:a16="http://schemas.microsoft.com/office/drawing/2014/main" id="{51C43FC8-E4B5-D4C1-D090-1F9C09CA9A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2E6F6-8A4B-4984-A94E-1BC53F59B02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2460617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>
            <a:extLst>
              <a:ext uri="{FF2B5EF4-FFF2-40B4-BE49-F238E27FC236}">
                <a16:creationId xmlns:a16="http://schemas.microsoft.com/office/drawing/2014/main" id="{F1910A4F-C05F-19B4-AB19-2059014358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CC668-B4BC-4953-982C-EBD4C30C40A9}" type="datetimeFigureOut">
              <a:rPr lang="hr-HR" smtClean="0"/>
              <a:t>10.10.2025.</a:t>
            </a:fld>
            <a:endParaRPr lang="hr-HR"/>
          </a:p>
        </p:txBody>
      </p:sp>
      <p:sp>
        <p:nvSpPr>
          <p:cNvPr id="3" name="Rezervirano mjesto podnožja 2">
            <a:extLst>
              <a:ext uri="{FF2B5EF4-FFF2-40B4-BE49-F238E27FC236}">
                <a16:creationId xmlns:a16="http://schemas.microsoft.com/office/drawing/2014/main" id="{25CA6D46-1348-7C88-51A6-0E93DE75B5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B2C35EF0-DD8B-CFDA-2B60-1DDFBEBD5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2E6F6-8A4B-4984-A94E-1BC53F59B02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4249584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F23BD49-EFB2-ADA8-ED03-93E7D11A8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E8140CD4-2407-BCA9-D047-3FEE2C7A0F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FFE77794-0FFE-EE5D-53B8-8CDBD2C1BE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65BD3B68-6F6E-95F0-107A-7044C00948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CC668-B4BC-4953-982C-EBD4C30C40A9}" type="datetimeFigureOut">
              <a:rPr lang="hr-HR" smtClean="0"/>
              <a:t>10.10.2025.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3CED897F-2F40-20A5-6C06-3A96D67925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98627C2A-BD57-7FF0-10F7-484D2E5EC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2E6F6-8A4B-4984-A94E-1BC53F59B02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8974743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E8B8F77-C5D4-5E40-2823-0701C698E8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like 2">
            <a:extLst>
              <a:ext uri="{FF2B5EF4-FFF2-40B4-BE49-F238E27FC236}">
                <a16:creationId xmlns:a16="http://schemas.microsoft.com/office/drawing/2014/main" id="{F0F73995-CC22-A971-8C9E-BDACD83E733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0675C1AF-7BB3-84C7-60E2-DB48DBBE7C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A9C7A723-1A9E-5926-3ECF-A3F3B413DD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CC668-B4BC-4953-982C-EBD4C30C40A9}" type="datetimeFigureOut">
              <a:rPr lang="hr-HR" smtClean="0"/>
              <a:t>10.10.2025.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53F72B60-32BE-D861-B468-498834B965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30F98012-D90B-A29E-9113-7ADEB0DA9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2E6F6-8A4B-4984-A94E-1BC53F59B02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382360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>
            <a:extLst>
              <a:ext uri="{FF2B5EF4-FFF2-40B4-BE49-F238E27FC236}">
                <a16:creationId xmlns:a16="http://schemas.microsoft.com/office/drawing/2014/main" id="{52A54A65-5066-9BFD-F2F5-A669866314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8874DBDC-73BD-028A-A4A3-3FA27AB9FE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18BC4BA9-1DF8-FAE0-BDC3-FDDC81699C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8CC668-B4BC-4953-982C-EBD4C30C40A9}" type="datetimeFigureOut">
              <a:rPr lang="hr-HR" smtClean="0"/>
              <a:t>10.10.2025.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BC4D1479-1C8D-F3A4-922B-B6B0AA51AC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3E628BAC-12BA-EFE0-A5F6-191A092151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12E6F6-8A4B-4984-A94E-1BC53F59B02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452962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91DC6ABD-215C-4EA8-A483-CEF5B99AB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D2E34A57-FED4-2385-DF03-99050BF0D4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9609" y="679731"/>
            <a:ext cx="4171994" cy="3736540"/>
          </a:xfrm>
        </p:spPr>
        <p:txBody>
          <a:bodyPr>
            <a:normAutofit/>
          </a:bodyPr>
          <a:lstStyle/>
          <a:p>
            <a:pPr algn="l"/>
            <a:r>
              <a:rPr lang="hr-HR" sz="5600" b="1"/>
              <a:t>PROJEKT </a:t>
            </a:r>
            <a:br>
              <a:rPr lang="hr-HR" sz="5600" b="1"/>
            </a:br>
            <a:r>
              <a:rPr lang="hr-HR" sz="5600" b="1"/>
              <a:t>RAZOTKRIVNA ALKEMIJA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AF6A671-C637-4547-85F4-51B6D18813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416432" y="1"/>
            <a:ext cx="2446384" cy="5777808"/>
            <a:chOff x="329184" y="1"/>
            <a:chExt cx="524256" cy="5777808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C575CF26-3D3C-4C5A-A2B7-00432016EF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329184" y="5777809"/>
              <a:ext cx="521208" cy="0"/>
            </a:xfrm>
            <a:prstGeom prst="line">
              <a:avLst/>
            </a:prstGeom>
            <a:ln w="152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99413ED5-9ED4-4772-BCE4-2BCAE6B12E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184" y="1"/>
              <a:ext cx="524256" cy="553211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86598" y="269324"/>
            <a:ext cx="6116779" cy="620877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0D0986D4-6A79-43B7-56AC-9E16E1FCBF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2722" y="557360"/>
            <a:ext cx="4224529" cy="5632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0577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9" name="Rectangle 46">
            <a:extLst>
              <a:ext uri="{FF2B5EF4-FFF2-40B4-BE49-F238E27FC236}">
                <a16:creationId xmlns:a16="http://schemas.microsoft.com/office/drawing/2014/main" id="{D2B783EE-0239-4717-BBEA-8C9EAC61C8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80C00578-8F95-8FC8-0A95-7EFEDC0563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875" y="809625"/>
            <a:ext cx="5000625" cy="54816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 sz="1800" dirty="0"/>
              <a:t>U sklopu projekta "Razotkrivena alkemija" u suradnji s API centrom Grgurić organizirali smo jedinstvenu radionicu koja je spojila prirodnu terapiju (inhalacije u API komori)  i tehniku duboke relaksacije. </a:t>
            </a:r>
          </a:p>
          <a:p>
            <a:pPr marL="0" indent="0">
              <a:buNone/>
            </a:pPr>
            <a:r>
              <a:rPr lang="hr-HR" sz="1800" dirty="0"/>
              <a:t>Radionicu je vodila nastavnica Vanja Marković, </a:t>
            </a:r>
            <a:r>
              <a:rPr lang="hr-HR" sz="1800" dirty="0" err="1"/>
              <a:t>mag.med.techn</a:t>
            </a:r>
            <a:r>
              <a:rPr lang="hr-HR" sz="1800" dirty="0"/>
              <a:t>., a sudjelovali su učenici Medicinske škole Karlovac i Ekonomske škole Karlovac. </a:t>
            </a:r>
          </a:p>
          <a:p>
            <a:pPr marL="0" indent="0">
              <a:buNone/>
            </a:pPr>
            <a:r>
              <a:rPr lang="hr-HR" sz="1800" dirty="0"/>
              <a:t>Radionica je održana u posebno opremljenoj API komori – prostoru koji omogućuje inhalaciju aerosola iz pčelinjih košnica.</a:t>
            </a:r>
          </a:p>
          <a:p>
            <a:pPr marL="0" indent="0">
              <a:buNone/>
            </a:pPr>
            <a:r>
              <a:rPr lang="hr-HR" sz="1800" dirty="0"/>
              <a:t>Sudionici su iskusili spoj ljekovitog aerosola iz košnica i vođene relaksacije, koji dokazano jača imunitet, smanjuje stres, poboljšava dišne funkcije te donosi osjećaj ravnoteže i mira. </a:t>
            </a:r>
          </a:p>
          <a:p>
            <a:pPr marL="0" indent="0">
              <a:buNone/>
            </a:pPr>
            <a:r>
              <a:rPr lang="hr-HR" sz="1800" dirty="0"/>
              <a:t>Radionica je pokazala kako inovativni pristupi mogu povezati prirodu i relaksaciju za zdravlje ljudi, s naglaskom na mlade – našu budućnost.</a:t>
            </a:r>
          </a:p>
        </p:txBody>
      </p:sp>
      <p:sp>
        <p:nvSpPr>
          <p:cNvPr id="60" name="Oval 48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20569" y="1364732"/>
            <a:ext cx="947488" cy="92178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8D2E5988-279D-0ADC-C104-AAA2CCE4542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2470" r="17145"/>
          <a:stretch>
            <a:fillRect/>
          </a:stretch>
        </p:blipFill>
        <p:spPr>
          <a:xfrm>
            <a:off x="7901259" y="2727729"/>
            <a:ext cx="4290741" cy="4130271"/>
          </a:xfrm>
          <a:custGeom>
            <a:avLst/>
            <a:gdLst/>
            <a:ahLst/>
            <a:cxnLst/>
            <a:rect l="l" t="t" r="r" b="b"/>
            <a:pathLst>
              <a:path w="4290741" h="4130271">
                <a:moveTo>
                  <a:pt x="2503809" y="0"/>
                </a:moveTo>
                <a:cubicBezTo>
                  <a:pt x="3157405" y="0"/>
                  <a:pt x="3752509" y="250434"/>
                  <a:pt x="4198398" y="660580"/>
                </a:cubicBezTo>
                <a:lnTo>
                  <a:pt x="4290741" y="751286"/>
                </a:lnTo>
                <a:lnTo>
                  <a:pt x="4290741" y="4130271"/>
                </a:lnTo>
                <a:lnTo>
                  <a:pt x="604508" y="4130271"/>
                </a:lnTo>
                <a:lnTo>
                  <a:pt x="461940" y="3953232"/>
                </a:lnTo>
                <a:cubicBezTo>
                  <a:pt x="171051" y="3544183"/>
                  <a:pt x="0" y="3043971"/>
                  <a:pt x="0" y="2503809"/>
                </a:cubicBezTo>
                <a:cubicBezTo>
                  <a:pt x="0" y="1120992"/>
                  <a:pt x="1120992" y="0"/>
                  <a:pt x="2503809" y="0"/>
                </a:cubicBezTo>
                <a:close/>
              </a:path>
            </a:pathLst>
          </a:custGeom>
        </p:spPr>
      </p:pic>
      <p:sp>
        <p:nvSpPr>
          <p:cNvPr id="61" name="Arc 50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4759070" flipV="1">
            <a:off x="6034138" y="-673140"/>
            <a:ext cx="4021193" cy="4021193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5767FB18-F8CC-C28F-A591-981FC392784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1521" b="4378"/>
          <a:stretch>
            <a:fillRect/>
          </a:stretch>
        </p:blipFill>
        <p:spPr>
          <a:xfrm>
            <a:off x="6261607" y="1"/>
            <a:ext cx="3519312" cy="3007909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0248326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B43B9CA2-4B31-4ACD-9A9F-B8E6C64203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Slika 9">
            <a:extLst>
              <a:ext uri="{FF2B5EF4-FFF2-40B4-BE49-F238E27FC236}">
                <a16:creationId xmlns:a16="http://schemas.microsoft.com/office/drawing/2014/main" id="{3B1B8561-3049-C897-7B95-72304804DC9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8841" r="2" b="21739"/>
          <a:stretch>
            <a:fillRect/>
          </a:stretch>
        </p:blipFill>
        <p:spPr>
          <a:xfrm>
            <a:off x="8529321" y="10"/>
            <a:ext cx="3662680" cy="3401558"/>
          </a:xfrm>
          <a:custGeom>
            <a:avLst/>
            <a:gdLst/>
            <a:ahLst/>
            <a:cxnLst/>
            <a:rect l="l" t="t" r="r" b="b"/>
            <a:pathLst>
              <a:path w="3662680" h="3401568">
                <a:moveTo>
                  <a:pt x="0" y="0"/>
                </a:moveTo>
                <a:lnTo>
                  <a:pt x="3662680" y="0"/>
                </a:lnTo>
                <a:lnTo>
                  <a:pt x="3662680" y="3401568"/>
                </a:lnTo>
                <a:lnTo>
                  <a:pt x="774527" y="3401568"/>
                </a:lnTo>
                <a:lnTo>
                  <a:pt x="769892" y="3133175"/>
                </a:lnTo>
                <a:cubicBezTo>
                  <a:pt x="732577" y="2055441"/>
                  <a:pt x="492520" y="1056020"/>
                  <a:pt x="104445" y="215033"/>
                </a:cubicBezTo>
                <a:close/>
              </a:path>
            </a:pathLst>
          </a:custGeom>
        </p:spPr>
      </p:pic>
      <p:pic>
        <p:nvPicPr>
          <p:cNvPr id="7" name="Slika 6" descr="Slika na kojoj se prikazuje u dvorani, stolnjaci i ubrusi, stol, namještaj&#10;&#10;Opis je automatski generiran">
            <a:extLst>
              <a:ext uri="{FF2B5EF4-FFF2-40B4-BE49-F238E27FC236}">
                <a16:creationId xmlns:a16="http://schemas.microsoft.com/office/drawing/2014/main" id="{787FC3BF-E473-81F9-597B-A11049BA95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5" r="6105" b="-4"/>
          <a:stretch>
            <a:fillRect/>
          </a:stretch>
        </p:blipFill>
        <p:spPr>
          <a:xfrm>
            <a:off x="5115314" y="10"/>
            <a:ext cx="4118110" cy="3401558"/>
          </a:xfrm>
          <a:custGeom>
            <a:avLst/>
            <a:gdLst/>
            <a:ahLst/>
            <a:cxnLst/>
            <a:rect l="l" t="t" r="r" b="b"/>
            <a:pathLst>
              <a:path w="4118110" h="3401568">
                <a:moveTo>
                  <a:pt x="0" y="0"/>
                </a:moveTo>
                <a:lnTo>
                  <a:pt x="3343575" y="0"/>
                </a:lnTo>
                <a:lnTo>
                  <a:pt x="3448028" y="215050"/>
                </a:lnTo>
                <a:cubicBezTo>
                  <a:pt x="3836103" y="1056037"/>
                  <a:pt x="4076161" y="2055458"/>
                  <a:pt x="4113475" y="3133192"/>
                </a:cubicBezTo>
                <a:lnTo>
                  <a:pt x="4118110" y="3401568"/>
                </a:lnTo>
                <a:lnTo>
                  <a:pt x="801224" y="3401568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71147860-9F92-8091-E92E-D85524A63CA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1159" r="-1" b="24267"/>
          <a:stretch>
            <a:fillRect/>
          </a:stretch>
        </p:blipFill>
        <p:spPr>
          <a:xfrm>
            <a:off x="5168353" y="3456432"/>
            <a:ext cx="7023646" cy="3401568"/>
          </a:xfrm>
          <a:custGeom>
            <a:avLst/>
            <a:gdLst/>
            <a:ahLst/>
            <a:cxnLst/>
            <a:rect l="l" t="t" r="r" b="b"/>
            <a:pathLst>
              <a:path w="7023646" h="3401568">
                <a:moveTo>
                  <a:pt x="749132" y="0"/>
                </a:moveTo>
                <a:lnTo>
                  <a:pt x="7023646" y="0"/>
                </a:lnTo>
                <a:lnTo>
                  <a:pt x="7023646" y="3401568"/>
                </a:lnTo>
                <a:lnTo>
                  <a:pt x="0" y="3401568"/>
                </a:lnTo>
                <a:lnTo>
                  <a:pt x="79008" y="3238906"/>
                </a:lnTo>
                <a:cubicBezTo>
                  <a:pt x="502362" y="2321466"/>
                  <a:pt x="749563" y="1215476"/>
                  <a:pt x="749563" y="24956"/>
                </a:cubicBezTo>
                <a:close/>
              </a:path>
            </a:pathLst>
          </a:custGeom>
        </p:spPr>
      </p:pic>
      <p:sp useBgFill="1">
        <p:nvSpPr>
          <p:cNvPr id="18" name="Freeform: Shape 17">
            <a:extLst>
              <a:ext uri="{FF2B5EF4-FFF2-40B4-BE49-F238E27FC236}">
                <a16:creationId xmlns:a16="http://schemas.microsoft.com/office/drawing/2014/main" id="{33F94DB1-BC5D-454D-845C-7BA3A1F469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932965" cy="6858000"/>
          </a:xfrm>
          <a:custGeom>
            <a:avLst/>
            <a:gdLst>
              <a:gd name="connsiteX0" fmla="*/ 0 w 5932965"/>
              <a:gd name="connsiteY0" fmla="*/ 0 h 6858000"/>
              <a:gd name="connsiteX1" fmla="*/ 5140363 w 5932965"/>
              <a:gd name="connsiteY1" fmla="*/ 0 h 6858000"/>
              <a:gd name="connsiteX2" fmla="*/ 5152943 w 5932965"/>
              <a:gd name="connsiteY2" fmla="*/ 23550 h 6858000"/>
              <a:gd name="connsiteX3" fmla="*/ 5932965 w 5932965"/>
              <a:gd name="connsiteY3" fmla="*/ 3479505 h 6858000"/>
              <a:gd name="connsiteX4" fmla="*/ 5262410 w 5932965"/>
              <a:gd name="connsiteY4" fmla="*/ 6708999 h 6858000"/>
              <a:gd name="connsiteX5" fmla="*/ 5190385 w 5932965"/>
              <a:gd name="connsiteY5" fmla="*/ 6858000 h 6858000"/>
              <a:gd name="connsiteX6" fmla="*/ 0 w 593296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32965" h="6858000">
                <a:moveTo>
                  <a:pt x="0" y="0"/>
                </a:moveTo>
                <a:lnTo>
                  <a:pt x="5140363" y="0"/>
                </a:lnTo>
                <a:lnTo>
                  <a:pt x="5152943" y="23550"/>
                </a:lnTo>
                <a:cubicBezTo>
                  <a:pt x="5642847" y="987256"/>
                  <a:pt x="5932965" y="2183538"/>
                  <a:pt x="5932965" y="3479505"/>
                </a:cubicBezTo>
                <a:cubicBezTo>
                  <a:pt x="5932965" y="4675783"/>
                  <a:pt x="5685764" y="5787121"/>
                  <a:pt x="5262410" y="6708999"/>
                </a:cubicBezTo>
                <a:lnTo>
                  <a:pt x="519038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5" name="Freeform: Shape 19">
            <a:extLst>
              <a:ext uri="{FF2B5EF4-FFF2-40B4-BE49-F238E27FC236}">
                <a16:creationId xmlns:a16="http://schemas.microsoft.com/office/drawing/2014/main" id="{5676B86F-860B-4586-BCAA-C0650C09B7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922333" cy="6858000"/>
          </a:xfrm>
          <a:custGeom>
            <a:avLst/>
            <a:gdLst>
              <a:gd name="connsiteX0" fmla="*/ 0 w 5922333"/>
              <a:gd name="connsiteY0" fmla="*/ 0 h 6858000"/>
              <a:gd name="connsiteX1" fmla="*/ 5129731 w 5922333"/>
              <a:gd name="connsiteY1" fmla="*/ 0 h 6858000"/>
              <a:gd name="connsiteX2" fmla="*/ 5142311 w 5922333"/>
              <a:gd name="connsiteY2" fmla="*/ 23550 h 6858000"/>
              <a:gd name="connsiteX3" fmla="*/ 5922333 w 5922333"/>
              <a:gd name="connsiteY3" fmla="*/ 3479505 h 6858000"/>
              <a:gd name="connsiteX4" fmla="*/ 5251778 w 5922333"/>
              <a:gd name="connsiteY4" fmla="*/ 6708999 h 6858000"/>
              <a:gd name="connsiteX5" fmla="*/ 5179753 w 5922333"/>
              <a:gd name="connsiteY5" fmla="*/ 6858000 h 6858000"/>
              <a:gd name="connsiteX6" fmla="*/ 0 w 592233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22333" h="6858000">
                <a:moveTo>
                  <a:pt x="0" y="0"/>
                </a:moveTo>
                <a:lnTo>
                  <a:pt x="5129731" y="0"/>
                </a:lnTo>
                <a:lnTo>
                  <a:pt x="5142311" y="23550"/>
                </a:lnTo>
                <a:cubicBezTo>
                  <a:pt x="5632215" y="987256"/>
                  <a:pt x="5922333" y="2183538"/>
                  <a:pt x="5922333" y="3479505"/>
                </a:cubicBezTo>
                <a:cubicBezTo>
                  <a:pt x="5922333" y="4675783"/>
                  <a:pt x="5675132" y="5787121"/>
                  <a:pt x="5251778" y="6708999"/>
                </a:cubicBezTo>
                <a:lnTo>
                  <a:pt x="5179753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21">
            <a:extLst>
              <a:ext uri="{FF2B5EF4-FFF2-40B4-BE49-F238E27FC236}">
                <a16:creationId xmlns:a16="http://schemas.microsoft.com/office/drawing/2014/main" id="{8C818ED5-2F56-4171-9445-3AA4F44623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16867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E74FCE8-866C-4AFA-B45C-FACE2A6094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1" y="2089941"/>
            <a:ext cx="4970439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DFDC0D31-446E-EF9F-B652-A8758AC984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0430" y="2117066"/>
            <a:ext cx="4970438" cy="456618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hr-HR" sz="1800" dirty="0"/>
              <a:t>Sudionici su naučili da je pčelinji vosak složena mješavina estera masnih kiselina, alkohola, ugljikovodika, minerala, peluda, propolisa i drugih tvari, s više od 300 komponenti. Pčele ga koriste za gradnju saća i očuvanje meda, polena i ličinki, a boja i miris voska ovise o peludi, propolisu i nektaru.</a:t>
            </a:r>
          </a:p>
          <a:p>
            <a:pPr marL="0" indent="0">
              <a:buNone/>
            </a:pPr>
            <a:r>
              <a:rPr lang="hr-HR" sz="1800" dirty="0"/>
              <a:t>Vosak ima široku primjenu: u izradi svijeća i satnih osnova, kozmetičkoj i farmaceutskoj industriji, prehrambenoj zaštiti, tekstilu, poliranju namještaja, impregnaciji tkanina i zaštiti drvenih i kožnih površina.</a:t>
            </a:r>
          </a:p>
          <a:p>
            <a:pPr marL="0" indent="0">
              <a:buNone/>
            </a:pPr>
            <a:r>
              <a:rPr lang="hr-HR" sz="1800" dirty="0"/>
              <a:t>U praktičnom dijelu sudionici su testirali talište voska (65 °C), njegovu topljivost u vodi i kloroformu, zapaljivost, </a:t>
            </a:r>
            <a:r>
              <a:rPr lang="hr-HR" sz="1800" dirty="0" err="1"/>
              <a:t>vodonepropusnost</a:t>
            </a:r>
            <a:r>
              <a:rPr lang="hr-HR" sz="1800" dirty="0"/>
              <a:t> i kemijski sastav. Pokazano je da vosak gori mirnim plamenom i sadrži nezasićene masne kiseline, što je potvrđeno karakterističnim ružičastim obojenjem nakon dodavanja </a:t>
            </a:r>
            <a:r>
              <a:rPr lang="hr-HR" sz="1800" dirty="0" err="1"/>
              <a:t>Lugolove</a:t>
            </a:r>
            <a:r>
              <a:rPr lang="hr-HR" sz="1800" dirty="0"/>
              <a:t> otopine. Intenzitet boje ovisi o vrsti masnih kiselina, a kod pčelinjeg voska dokazano je prisustvo nezasićenih masnih kiselina.</a:t>
            </a:r>
          </a:p>
        </p:txBody>
      </p:sp>
      <p:sp>
        <p:nvSpPr>
          <p:cNvPr id="12" name="TekstniOkvir 11">
            <a:extLst>
              <a:ext uri="{FF2B5EF4-FFF2-40B4-BE49-F238E27FC236}">
                <a16:creationId xmlns:a16="http://schemas.microsoft.com/office/drawing/2014/main" id="{296C27F4-824E-A836-48DE-CDFDCDF199F8}"/>
              </a:ext>
            </a:extLst>
          </p:cNvPr>
          <p:cNvSpPr txBox="1"/>
          <p:nvPr/>
        </p:nvSpPr>
        <p:spPr>
          <a:xfrm>
            <a:off x="438911" y="882153"/>
            <a:ext cx="48044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Predavanje i radionica: </a:t>
            </a:r>
          </a:p>
          <a:p>
            <a:r>
              <a:rPr lang="hr-HR" b="1" dirty="0"/>
              <a:t>„Fizikalna i kemijska svojstva pčelinjeg voska“, </a:t>
            </a:r>
            <a:r>
              <a:rPr lang="hr-HR" dirty="0"/>
              <a:t>Sanja Penić, prof. bio. i kem., izvrstan savjetnik</a:t>
            </a:r>
          </a:p>
        </p:txBody>
      </p:sp>
    </p:spTree>
    <p:extLst>
      <p:ext uri="{BB962C8B-B14F-4D97-AF65-F5344CB8AC3E}">
        <p14:creationId xmlns:p14="http://schemas.microsoft.com/office/powerpoint/2010/main" val="41820560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1">
            <a:extLst>
              <a:ext uri="{FF2B5EF4-FFF2-40B4-BE49-F238E27FC236}">
                <a16:creationId xmlns:a16="http://schemas.microsoft.com/office/drawing/2014/main" id="{26CAED0A-2A45-4C9C-BCDD-21A8A092C5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573A66A2-B6F9-B61E-AD0D-B34C1FACC1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662" y="386930"/>
            <a:ext cx="10066122" cy="1298448"/>
          </a:xfrm>
        </p:spPr>
        <p:txBody>
          <a:bodyPr anchor="b">
            <a:normAutofit/>
          </a:bodyPr>
          <a:lstStyle/>
          <a:p>
            <a:r>
              <a:rPr lang="hr-HR"/>
              <a:t>Predavanje i radionica:  </a:t>
            </a:r>
            <a:r>
              <a:rPr lang="hr-HR" b="1"/>
              <a:t>„Masaža s medom“, </a:t>
            </a:r>
            <a:r>
              <a:rPr lang="hr-HR"/>
              <a:t>mentor Davorka Boršić ,dipl. physioth.</a:t>
            </a:r>
            <a:endParaRPr lang="hr-HR" dirty="0"/>
          </a:p>
        </p:txBody>
      </p:sp>
      <p:sp>
        <p:nvSpPr>
          <p:cNvPr id="30" name="Rectangle 23">
            <a:extLst>
              <a:ext uri="{FF2B5EF4-FFF2-40B4-BE49-F238E27FC236}">
                <a16:creationId xmlns:a16="http://schemas.microsoft.com/office/drawing/2014/main" id="{3A9A4357-BD1D-4622-A4FE-766E6AB8DE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-2" y="1998845"/>
            <a:ext cx="11454595" cy="7816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25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2679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AABA8294-2223-E035-C690-74E025C347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660" y="2599509"/>
            <a:ext cx="4160725" cy="359898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hr-HR" sz="1600"/>
              <a:t>Otkrili smo zašto se med naziva tekućim zlatom. </a:t>
            </a:r>
          </a:p>
          <a:p>
            <a:pPr marL="0" indent="0">
              <a:buNone/>
            </a:pPr>
            <a:r>
              <a:rPr lang="hr-HR" sz="1600"/>
              <a:t>Masaža medom potiče cirkulaciju, detoksicira i njeguje kožu, jača imunitet te opušta tijelo.</a:t>
            </a:r>
          </a:p>
          <a:p>
            <a:pPr marL="0" indent="0">
              <a:buNone/>
            </a:pPr>
            <a:r>
              <a:rPr lang="hr-HR" sz="1600"/>
              <a:t>Provodi se parcijalno (najčešće na leđima, nogama ili licu), a med se dlanovima utiskuje i podiže s kože. Nakon tretmana koža postaje glatka, a može se koristiti i kombinacija s uljima te različite vrste meda – primjerice bagremov za opuštanje ili kestenov za poticanje cirkulacije. Preporučuje se redovita primjena (dva puta tjedno ili barem jednom mjesečno), dok se ne preporučuje osobama alergičnima na med ili s određenim smetnjama.</a:t>
            </a:r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53421776-C7E0-0010-A0AD-D61CFD56556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-4" b="442"/>
          <a:stretch>
            <a:fillRect/>
          </a:stretch>
        </p:blipFill>
        <p:spPr>
          <a:xfrm>
            <a:off x="5418759" y="2559047"/>
            <a:ext cx="2741805" cy="3639451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B1E96072-80F2-A9B3-359F-C0A3088145E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-4" b="507"/>
          <a:stretch>
            <a:fillRect/>
          </a:stretch>
        </p:blipFill>
        <p:spPr>
          <a:xfrm>
            <a:off x="8412616" y="2559047"/>
            <a:ext cx="2743620" cy="3639451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E6995CE5-F890-4ABA-82A2-26507CE8D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28040" y="2313027"/>
            <a:ext cx="7817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3954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9AB13476-CE21-4746-B044-FD491AC841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64C72EA4-97FC-64BC-298E-872ABCE2A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328" y="429768"/>
            <a:ext cx="4095072" cy="1642533"/>
          </a:xfrm>
        </p:spPr>
        <p:txBody>
          <a:bodyPr anchor="b">
            <a:normAutofit/>
          </a:bodyPr>
          <a:lstStyle/>
          <a:p>
            <a:r>
              <a:rPr lang="hr-HR" sz="2400" dirty="0"/>
              <a:t>Predavanje i radionicu </a:t>
            </a:r>
            <a:br>
              <a:rPr lang="hr-HR" sz="2400" dirty="0"/>
            </a:br>
            <a:r>
              <a:rPr lang="hr-HR" sz="2400" b="1" dirty="0"/>
              <a:t>„Kako razlikovati pravi med od patvorina“ </a:t>
            </a:r>
            <a:r>
              <a:rPr lang="hr-HR" sz="2400" dirty="0"/>
              <a:t>vodio je Ivan Duka, </a:t>
            </a:r>
            <a:r>
              <a:rPr lang="hr-HR" sz="2400" dirty="0" err="1"/>
              <a:t>mag.pharm</a:t>
            </a:r>
            <a:r>
              <a:rPr lang="hr-HR" sz="2400" dirty="0"/>
              <a:t>.</a:t>
            </a:r>
          </a:p>
        </p:txBody>
      </p:sp>
      <p:sp>
        <p:nvSpPr>
          <p:cNvPr id="22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9328" y="2423160"/>
            <a:ext cx="3877056" cy="18288"/>
          </a:xfrm>
          <a:custGeom>
            <a:avLst/>
            <a:gdLst>
              <a:gd name="connsiteX0" fmla="*/ 0 w 3877056"/>
              <a:gd name="connsiteY0" fmla="*/ 0 h 18288"/>
              <a:gd name="connsiteX1" fmla="*/ 723717 w 3877056"/>
              <a:gd name="connsiteY1" fmla="*/ 0 h 18288"/>
              <a:gd name="connsiteX2" fmla="*/ 1447434 w 3877056"/>
              <a:gd name="connsiteY2" fmla="*/ 0 h 18288"/>
              <a:gd name="connsiteX3" fmla="*/ 1977299 w 3877056"/>
              <a:gd name="connsiteY3" fmla="*/ 0 h 18288"/>
              <a:gd name="connsiteX4" fmla="*/ 2623475 w 3877056"/>
              <a:gd name="connsiteY4" fmla="*/ 0 h 18288"/>
              <a:gd name="connsiteX5" fmla="*/ 3192109 w 3877056"/>
              <a:gd name="connsiteY5" fmla="*/ 0 h 18288"/>
              <a:gd name="connsiteX6" fmla="*/ 3877056 w 3877056"/>
              <a:gd name="connsiteY6" fmla="*/ 0 h 18288"/>
              <a:gd name="connsiteX7" fmla="*/ 3877056 w 3877056"/>
              <a:gd name="connsiteY7" fmla="*/ 18288 h 18288"/>
              <a:gd name="connsiteX8" fmla="*/ 3230880 w 3877056"/>
              <a:gd name="connsiteY8" fmla="*/ 18288 h 18288"/>
              <a:gd name="connsiteX9" fmla="*/ 2662245 w 3877056"/>
              <a:gd name="connsiteY9" fmla="*/ 18288 h 18288"/>
              <a:gd name="connsiteX10" fmla="*/ 2016069 w 3877056"/>
              <a:gd name="connsiteY10" fmla="*/ 18288 h 18288"/>
              <a:gd name="connsiteX11" fmla="*/ 1408664 w 3877056"/>
              <a:gd name="connsiteY11" fmla="*/ 18288 h 18288"/>
              <a:gd name="connsiteX12" fmla="*/ 840029 w 3877056"/>
              <a:gd name="connsiteY12" fmla="*/ 18288 h 18288"/>
              <a:gd name="connsiteX13" fmla="*/ 0 w 3877056"/>
              <a:gd name="connsiteY13" fmla="*/ 18288 h 18288"/>
              <a:gd name="connsiteX14" fmla="*/ 0 w 3877056"/>
              <a:gd name="connsiteY1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77056" h="18288" fill="none" extrusionOk="0">
                <a:moveTo>
                  <a:pt x="0" y="0"/>
                </a:moveTo>
                <a:cubicBezTo>
                  <a:pt x="155902" y="14477"/>
                  <a:pt x="567164" y="18992"/>
                  <a:pt x="723717" y="0"/>
                </a:cubicBezTo>
                <a:cubicBezTo>
                  <a:pt x="880270" y="-18992"/>
                  <a:pt x="1230427" y="-33316"/>
                  <a:pt x="1447434" y="0"/>
                </a:cubicBezTo>
                <a:cubicBezTo>
                  <a:pt x="1664441" y="33316"/>
                  <a:pt x="1866557" y="5702"/>
                  <a:pt x="1977299" y="0"/>
                </a:cubicBezTo>
                <a:cubicBezTo>
                  <a:pt x="2088041" y="-5702"/>
                  <a:pt x="2302485" y="24099"/>
                  <a:pt x="2623475" y="0"/>
                </a:cubicBezTo>
                <a:cubicBezTo>
                  <a:pt x="2944465" y="-24099"/>
                  <a:pt x="2993399" y="-19795"/>
                  <a:pt x="3192109" y="0"/>
                </a:cubicBezTo>
                <a:cubicBezTo>
                  <a:pt x="3390819" y="19795"/>
                  <a:pt x="3581349" y="-26551"/>
                  <a:pt x="3877056" y="0"/>
                </a:cubicBezTo>
                <a:cubicBezTo>
                  <a:pt x="3877095" y="7328"/>
                  <a:pt x="3877675" y="9982"/>
                  <a:pt x="3877056" y="18288"/>
                </a:cubicBezTo>
                <a:cubicBezTo>
                  <a:pt x="3576596" y="42394"/>
                  <a:pt x="3502355" y="16962"/>
                  <a:pt x="3230880" y="18288"/>
                </a:cubicBezTo>
                <a:cubicBezTo>
                  <a:pt x="2959405" y="19614"/>
                  <a:pt x="2924948" y="18543"/>
                  <a:pt x="2662245" y="18288"/>
                </a:cubicBezTo>
                <a:cubicBezTo>
                  <a:pt x="2399543" y="18033"/>
                  <a:pt x="2231855" y="26028"/>
                  <a:pt x="2016069" y="18288"/>
                </a:cubicBezTo>
                <a:cubicBezTo>
                  <a:pt x="1800283" y="10548"/>
                  <a:pt x="1665927" y="755"/>
                  <a:pt x="1408664" y="18288"/>
                </a:cubicBezTo>
                <a:cubicBezTo>
                  <a:pt x="1151402" y="35821"/>
                  <a:pt x="1016899" y="28407"/>
                  <a:pt x="840029" y="18288"/>
                </a:cubicBezTo>
                <a:cubicBezTo>
                  <a:pt x="663160" y="8169"/>
                  <a:pt x="304031" y="-14425"/>
                  <a:pt x="0" y="18288"/>
                </a:cubicBezTo>
                <a:cubicBezTo>
                  <a:pt x="-593" y="9736"/>
                  <a:pt x="244" y="6610"/>
                  <a:pt x="0" y="0"/>
                </a:cubicBezTo>
                <a:close/>
              </a:path>
              <a:path w="3877056" h="18288" stroke="0" extrusionOk="0">
                <a:moveTo>
                  <a:pt x="0" y="0"/>
                </a:moveTo>
                <a:cubicBezTo>
                  <a:pt x="205869" y="28368"/>
                  <a:pt x="460328" y="6409"/>
                  <a:pt x="646176" y="0"/>
                </a:cubicBezTo>
                <a:cubicBezTo>
                  <a:pt x="832024" y="-6409"/>
                  <a:pt x="1043494" y="26447"/>
                  <a:pt x="1331123" y="0"/>
                </a:cubicBezTo>
                <a:cubicBezTo>
                  <a:pt x="1618752" y="-26447"/>
                  <a:pt x="1675797" y="-26969"/>
                  <a:pt x="1938528" y="0"/>
                </a:cubicBezTo>
                <a:cubicBezTo>
                  <a:pt x="2201259" y="26969"/>
                  <a:pt x="2439942" y="23453"/>
                  <a:pt x="2662245" y="0"/>
                </a:cubicBezTo>
                <a:cubicBezTo>
                  <a:pt x="2884548" y="-23453"/>
                  <a:pt x="3094562" y="-7899"/>
                  <a:pt x="3308421" y="0"/>
                </a:cubicBezTo>
                <a:cubicBezTo>
                  <a:pt x="3522280" y="7899"/>
                  <a:pt x="3615459" y="3066"/>
                  <a:pt x="3877056" y="0"/>
                </a:cubicBezTo>
                <a:cubicBezTo>
                  <a:pt x="3877383" y="8595"/>
                  <a:pt x="3876984" y="13110"/>
                  <a:pt x="3877056" y="18288"/>
                </a:cubicBezTo>
                <a:cubicBezTo>
                  <a:pt x="3624575" y="4903"/>
                  <a:pt x="3478089" y="20597"/>
                  <a:pt x="3230880" y="18288"/>
                </a:cubicBezTo>
                <a:cubicBezTo>
                  <a:pt x="2983671" y="15979"/>
                  <a:pt x="2743376" y="19903"/>
                  <a:pt x="2507163" y="18288"/>
                </a:cubicBezTo>
                <a:cubicBezTo>
                  <a:pt x="2270950" y="16673"/>
                  <a:pt x="1992617" y="19013"/>
                  <a:pt x="1822216" y="18288"/>
                </a:cubicBezTo>
                <a:cubicBezTo>
                  <a:pt x="1651815" y="17563"/>
                  <a:pt x="1370782" y="42338"/>
                  <a:pt x="1253581" y="18288"/>
                </a:cubicBezTo>
                <a:cubicBezTo>
                  <a:pt x="1136380" y="-5762"/>
                  <a:pt x="854528" y="8046"/>
                  <a:pt x="723717" y="18288"/>
                </a:cubicBezTo>
                <a:cubicBezTo>
                  <a:pt x="592906" y="28530"/>
                  <a:pt x="166343" y="24405"/>
                  <a:pt x="0" y="18288"/>
                </a:cubicBezTo>
                <a:cubicBezTo>
                  <a:pt x="822" y="10564"/>
                  <a:pt x="-23" y="457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448976505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8A34F751-B5A6-411D-AA0F-7936B09CE7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901" y="2706624"/>
            <a:ext cx="4385540" cy="3970401"/>
          </a:xfrm>
        </p:spPr>
        <p:txBody>
          <a:bodyPr>
            <a:normAutofit/>
          </a:bodyPr>
          <a:lstStyle/>
          <a:p>
            <a:r>
              <a:rPr lang="hr-HR" sz="2000" dirty="0"/>
              <a:t>Sudionici su upoznali sastav, svojstva i proces nastajanja meda te </a:t>
            </a:r>
            <a:r>
              <a:rPr lang="hr-HR" sz="2000" dirty="0" err="1"/>
              <a:t>mikroskopirali</a:t>
            </a:r>
            <a:r>
              <a:rPr lang="hr-HR" sz="2000" dirty="0"/>
              <a:t> peludna zrnca kako bi utvrdili botaničko porijeklo meda. Naučeno je da pelud određuje je li med </a:t>
            </a:r>
            <a:r>
              <a:rPr lang="hr-HR" sz="2000" dirty="0" err="1"/>
              <a:t>monofloran</a:t>
            </a:r>
            <a:r>
              <a:rPr lang="hr-HR" sz="2000" dirty="0"/>
              <a:t> ili </a:t>
            </a:r>
            <a:r>
              <a:rPr lang="hr-HR" sz="2000" dirty="0" err="1"/>
              <a:t>polifloran</a:t>
            </a:r>
            <a:r>
              <a:rPr lang="hr-HR" sz="2000" dirty="0"/>
              <a:t>. </a:t>
            </a:r>
          </a:p>
          <a:p>
            <a:r>
              <a:rPr lang="hr-HR" sz="2000" dirty="0"/>
              <a:t>U praktičnom dijelu napravljen je mikroskopski preparat peludnih zrnaca i analizirani flavonoidi u medu. Usporedbom s kamilicom zaključeno je da kamilica sadrži više flavonoida, što daje intenzivniju žutu boju.</a:t>
            </a:r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46C0ADB4-F88D-017D-8F2F-0CA2568DE6D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179" r="4" b="10224"/>
          <a:stretch>
            <a:fillRect/>
          </a:stretch>
        </p:blipFill>
        <p:spPr>
          <a:xfrm>
            <a:off x="5027601" y="10"/>
            <a:ext cx="3044866" cy="3597029"/>
          </a:xfrm>
          <a:custGeom>
            <a:avLst/>
            <a:gdLst/>
            <a:ahLst/>
            <a:cxnLst/>
            <a:rect l="l" t="t" r="r" b="b"/>
            <a:pathLst>
              <a:path w="3044866" h="3597039">
                <a:moveTo>
                  <a:pt x="19840" y="0"/>
                </a:moveTo>
                <a:lnTo>
                  <a:pt x="3028263" y="0"/>
                </a:lnTo>
                <a:lnTo>
                  <a:pt x="3024697" y="140686"/>
                </a:lnTo>
                <a:cubicBezTo>
                  <a:pt x="3025259" y="312749"/>
                  <a:pt x="3037669" y="484544"/>
                  <a:pt x="3035552" y="655695"/>
                </a:cubicBezTo>
                <a:cubicBezTo>
                  <a:pt x="3034423" y="750938"/>
                  <a:pt x="3013255" y="845927"/>
                  <a:pt x="3017206" y="941424"/>
                </a:cubicBezTo>
                <a:cubicBezTo>
                  <a:pt x="3028778" y="1230836"/>
                  <a:pt x="3024968" y="1520375"/>
                  <a:pt x="3040069" y="1809660"/>
                </a:cubicBezTo>
                <a:cubicBezTo>
                  <a:pt x="3049835" y="1950657"/>
                  <a:pt x="3044683" y="2092164"/>
                  <a:pt x="3024686" y="2232285"/>
                </a:cubicBezTo>
                <a:cubicBezTo>
                  <a:pt x="3008033" y="2337306"/>
                  <a:pt x="3018335" y="2443217"/>
                  <a:pt x="3025391" y="2548746"/>
                </a:cubicBezTo>
                <a:cubicBezTo>
                  <a:pt x="3034000" y="2676499"/>
                  <a:pt x="3038657" y="2804125"/>
                  <a:pt x="3024544" y="2932131"/>
                </a:cubicBezTo>
                <a:cubicBezTo>
                  <a:pt x="3014384" y="3023183"/>
                  <a:pt x="3023839" y="3114743"/>
                  <a:pt x="3029484" y="3206050"/>
                </a:cubicBezTo>
                <a:cubicBezTo>
                  <a:pt x="3036822" y="3301343"/>
                  <a:pt x="3036822" y="3396994"/>
                  <a:pt x="3029484" y="3492287"/>
                </a:cubicBezTo>
                <a:lnTo>
                  <a:pt x="3026528" y="3584038"/>
                </a:lnTo>
                <a:lnTo>
                  <a:pt x="2536033" y="3578457"/>
                </a:lnTo>
                <a:cubicBezTo>
                  <a:pt x="2378057" y="3583558"/>
                  <a:pt x="2220080" y="3585390"/>
                  <a:pt x="2062105" y="3578457"/>
                </a:cubicBezTo>
                <a:cubicBezTo>
                  <a:pt x="1889685" y="3570479"/>
                  <a:pt x="1717648" y="3579504"/>
                  <a:pt x="1545736" y="3591536"/>
                </a:cubicBezTo>
                <a:cubicBezTo>
                  <a:pt x="1379525" y="3603177"/>
                  <a:pt x="1213695" y="3594544"/>
                  <a:pt x="1047737" y="3582381"/>
                </a:cubicBezTo>
                <a:cubicBezTo>
                  <a:pt x="872873" y="3569328"/>
                  <a:pt x="697288" y="3570585"/>
                  <a:pt x="522627" y="3586174"/>
                </a:cubicBezTo>
                <a:cubicBezTo>
                  <a:pt x="408103" y="3596376"/>
                  <a:pt x="293327" y="3581074"/>
                  <a:pt x="179310" y="3582119"/>
                </a:cubicBezTo>
                <a:lnTo>
                  <a:pt x="12768" y="3583434"/>
                </a:lnTo>
                <a:lnTo>
                  <a:pt x="14927" y="3541208"/>
                </a:lnTo>
                <a:cubicBezTo>
                  <a:pt x="24495" y="3440295"/>
                  <a:pt x="35084" y="3338234"/>
                  <a:pt x="15947" y="3236172"/>
                </a:cubicBezTo>
                <a:cubicBezTo>
                  <a:pt x="7719" y="3188816"/>
                  <a:pt x="7719" y="3140388"/>
                  <a:pt x="15947" y="3093031"/>
                </a:cubicBezTo>
                <a:cubicBezTo>
                  <a:pt x="25898" y="3029243"/>
                  <a:pt x="35339" y="2966092"/>
                  <a:pt x="22581" y="2901666"/>
                </a:cubicBezTo>
                <a:cubicBezTo>
                  <a:pt x="16968" y="2873599"/>
                  <a:pt x="12758" y="2845277"/>
                  <a:pt x="9823" y="2816955"/>
                </a:cubicBezTo>
                <a:cubicBezTo>
                  <a:pt x="3980" y="2744645"/>
                  <a:pt x="6072" y="2671926"/>
                  <a:pt x="16074" y="2600075"/>
                </a:cubicBezTo>
                <a:cubicBezTo>
                  <a:pt x="25643" y="2516640"/>
                  <a:pt x="10079" y="2432694"/>
                  <a:pt x="22836" y="2349514"/>
                </a:cubicBezTo>
                <a:cubicBezTo>
                  <a:pt x="31895" y="2282524"/>
                  <a:pt x="32239" y="2214640"/>
                  <a:pt x="23857" y="2147560"/>
                </a:cubicBezTo>
                <a:cubicBezTo>
                  <a:pt x="8778" y="2020749"/>
                  <a:pt x="9721" y="1892547"/>
                  <a:pt x="26663" y="1765978"/>
                </a:cubicBezTo>
                <a:cubicBezTo>
                  <a:pt x="37125" y="1692111"/>
                  <a:pt x="43121" y="1616076"/>
                  <a:pt x="24367" y="1543612"/>
                </a:cubicBezTo>
                <a:cubicBezTo>
                  <a:pt x="-19775" y="1373297"/>
                  <a:pt x="5996" y="1202727"/>
                  <a:pt x="24367" y="1033305"/>
                </a:cubicBezTo>
                <a:cubicBezTo>
                  <a:pt x="35530" y="942318"/>
                  <a:pt x="35786" y="850322"/>
                  <a:pt x="25133" y="759271"/>
                </a:cubicBezTo>
                <a:cubicBezTo>
                  <a:pt x="6226" y="624792"/>
                  <a:pt x="2577" y="488614"/>
                  <a:pt x="14289" y="353321"/>
                </a:cubicBezTo>
                <a:cubicBezTo>
                  <a:pt x="24877" y="242712"/>
                  <a:pt x="35339" y="131848"/>
                  <a:pt x="22581" y="20346"/>
                </a:cubicBezTo>
                <a:close/>
              </a:path>
            </a:pathLst>
          </a:cu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C91AD382-8928-002B-3DCE-38ED4CD9C44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556" r="16174" b="3"/>
          <a:stretch>
            <a:fillRect/>
          </a:stretch>
        </p:blipFill>
        <p:spPr>
          <a:xfrm>
            <a:off x="5021993" y="3792430"/>
            <a:ext cx="3045969" cy="3065570"/>
          </a:xfrm>
          <a:custGeom>
            <a:avLst/>
            <a:gdLst/>
            <a:ahLst/>
            <a:cxnLst/>
            <a:rect l="l" t="t" r="r" b="b"/>
            <a:pathLst>
              <a:path w="3045969" h="3065570">
                <a:moveTo>
                  <a:pt x="2750933" y="0"/>
                </a:moveTo>
                <a:lnTo>
                  <a:pt x="3043770" y="11038"/>
                </a:lnTo>
                <a:lnTo>
                  <a:pt x="3045607" y="37526"/>
                </a:lnTo>
                <a:cubicBezTo>
                  <a:pt x="3047625" y="113720"/>
                  <a:pt x="3040851" y="189914"/>
                  <a:pt x="3034394" y="266109"/>
                </a:cubicBezTo>
                <a:cubicBezTo>
                  <a:pt x="3019012" y="444912"/>
                  <a:pt x="3025927" y="623588"/>
                  <a:pt x="3037217" y="802010"/>
                </a:cubicBezTo>
                <a:cubicBezTo>
                  <a:pt x="3044443" y="924849"/>
                  <a:pt x="3040477" y="1048016"/>
                  <a:pt x="3025363" y="1170283"/>
                </a:cubicBezTo>
                <a:cubicBezTo>
                  <a:pt x="3020000" y="1218920"/>
                  <a:pt x="3020987" y="1267685"/>
                  <a:pt x="3020000" y="1316450"/>
                </a:cubicBezTo>
                <a:cubicBezTo>
                  <a:pt x="3019717" y="1325847"/>
                  <a:pt x="3026069" y="1336767"/>
                  <a:pt x="3014637" y="1344641"/>
                </a:cubicBezTo>
                <a:lnTo>
                  <a:pt x="3014637" y="1357340"/>
                </a:lnTo>
                <a:cubicBezTo>
                  <a:pt x="3027198" y="1364325"/>
                  <a:pt x="3020706" y="1375754"/>
                  <a:pt x="3021693" y="1384898"/>
                </a:cubicBezTo>
                <a:cubicBezTo>
                  <a:pt x="3038360" y="1560005"/>
                  <a:pt x="3040872" y="1735963"/>
                  <a:pt x="3029173" y="1911401"/>
                </a:cubicBezTo>
                <a:cubicBezTo>
                  <a:pt x="3020564" y="2072933"/>
                  <a:pt x="3029455" y="2234211"/>
                  <a:pt x="3039899" y="2395617"/>
                </a:cubicBezTo>
                <a:cubicBezTo>
                  <a:pt x="3052317" y="2587500"/>
                  <a:pt x="3032560" y="2779256"/>
                  <a:pt x="3029596" y="2971138"/>
                </a:cubicBezTo>
                <a:cubicBezTo>
                  <a:pt x="3029314" y="2988346"/>
                  <a:pt x="3030372" y="3005585"/>
                  <a:pt x="3031678" y="3022824"/>
                </a:cubicBezTo>
                <a:lnTo>
                  <a:pt x="3034625" y="3065570"/>
                </a:lnTo>
                <a:lnTo>
                  <a:pt x="24938" y="3065570"/>
                </a:lnTo>
                <a:lnTo>
                  <a:pt x="25911" y="3001918"/>
                </a:lnTo>
                <a:cubicBezTo>
                  <a:pt x="28191" y="2973959"/>
                  <a:pt x="32318" y="2946151"/>
                  <a:pt x="38276" y="2918677"/>
                </a:cubicBezTo>
                <a:cubicBezTo>
                  <a:pt x="68779" y="2777462"/>
                  <a:pt x="65552" y="2631030"/>
                  <a:pt x="28835" y="2491295"/>
                </a:cubicBezTo>
                <a:cubicBezTo>
                  <a:pt x="-4463" y="2359636"/>
                  <a:pt x="-11352" y="2227594"/>
                  <a:pt x="21053" y="2094786"/>
                </a:cubicBezTo>
                <a:cubicBezTo>
                  <a:pt x="51646" y="1971356"/>
                  <a:pt x="50153" y="1842146"/>
                  <a:pt x="16716" y="1719456"/>
                </a:cubicBezTo>
                <a:cubicBezTo>
                  <a:pt x="9316" y="1687689"/>
                  <a:pt x="4787" y="1655323"/>
                  <a:pt x="3192" y="1622752"/>
                </a:cubicBezTo>
                <a:cubicBezTo>
                  <a:pt x="-6887" y="1503851"/>
                  <a:pt x="10081" y="1386608"/>
                  <a:pt x="24242" y="1269110"/>
                </a:cubicBezTo>
                <a:cubicBezTo>
                  <a:pt x="33683" y="1194222"/>
                  <a:pt x="48099" y="1118569"/>
                  <a:pt x="24242" y="1044447"/>
                </a:cubicBezTo>
                <a:cubicBezTo>
                  <a:pt x="7899" y="992791"/>
                  <a:pt x="4264" y="937959"/>
                  <a:pt x="13654" y="884594"/>
                </a:cubicBezTo>
                <a:cubicBezTo>
                  <a:pt x="29486" y="789881"/>
                  <a:pt x="32790" y="693497"/>
                  <a:pt x="23477" y="597929"/>
                </a:cubicBezTo>
                <a:cubicBezTo>
                  <a:pt x="17328" y="534919"/>
                  <a:pt x="18272" y="471411"/>
                  <a:pt x="26284" y="408605"/>
                </a:cubicBezTo>
                <a:cubicBezTo>
                  <a:pt x="36872" y="324149"/>
                  <a:pt x="53330" y="238162"/>
                  <a:pt x="33300" y="153452"/>
                </a:cubicBezTo>
                <a:cubicBezTo>
                  <a:pt x="25327" y="119804"/>
                  <a:pt x="19745" y="86163"/>
                  <a:pt x="16058" y="52511"/>
                </a:cubicBezTo>
                <a:lnTo>
                  <a:pt x="13611" y="10473"/>
                </a:lnTo>
                <a:lnTo>
                  <a:pt x="222689" y="5194"/>
                </a:lnTo>
                <a:cubicBezTo>
                  <a:pt x="477949" y="4054"/>
                  <a:pt x="733156" y="16119"/>
                  <a:pt x="988364" y="17002"/>
                </a:cubicBezTo>
                <a:cubicBezTo>
                  <a:pt x="1097946" y="17394"/>
                  <a:pt x="1207148" y="12424"/>
                  <a:pt x="1316477" y="7977"/>
                </a:cubicBezTo>
                <a:cubicBezTo>
                  <a:pt x="1457478" y="2353"/>
                  <a:pt x="1598225" y="13470"/>
                  <a:pt x="1738973" y="11247"/>
                </a:cubicBezTo>
                <a:cubicBezTo>
                  <a:pt x="1972073" y="7585"/>
                  <a:pt x="2205047" y="18310"/>
                  <a:pt x="2438148" y="11247"/>
                </a:cubicBezTo>
                <a:cubicBezTo>
                  <a:pt x="2542410" y="7977"/>
                  <a:pt x="2646671" y="3007"/>
                  <a:pt x="2750933" y="0"/>
                </a:cubicBezTo>
                <a:close/>
              </a:path>
            </a:pathLst>
          </a:cu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DC26D7BC-0E7A-A6E5-8519-E718AB31FE0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-1" b="20623"/>
          <a:stretch>
            <a:fillRect/>
          </a:stretch>
        </p:blipFill>
        <p:spPr>
          <a:xfrm>
            <a:off x="8263902" y="10"/>
            <a:ext cx="3928092" cy="4143496"/>
          </a:xfrm>
          <a:custGeom>
            <a:avLst/>
            <a:gdLst/>
            <a:ahLst/>
            <a:cxnLst/>
            <a:rect l="l" t="t" r="r" b="b"/>
            <a:pathLst>
              <a:path w="3928092" h="4143506">
                <a:moveTo>
                  <a:pt x="23605" y="0"/>
                </a:moveTo>
                <a:lnTo>
                  <a:pt x="3928092" y="0"/>
                </a:lnTo>
                <a:lnTo>
                  <a:pt x="3928092" y="4125656"/>
                </a:lnTo>
                <a:lnTo>
                  <a:pt x="3780617" y="4131078"/>
                </a:lnTo>
                <a:cubicBezTo>
                  <a:pt x="3614346" y="4131561"/>
                  <a:pt x="3448073" y="4118803"/>
                  <a:pt x="3281801" y="4125634"/>
                </a:cubicBezTo>
                <a:cubicBezTo>
                  <a:pt x="3062120" y="4134609"/>
                  <a:pt x="2842441" y="4144923"/>
                  <a:pt x="2622887" y="4130456"/>
                </a:cubicBezTo>
                <a:cubicBezTo>
                  <a:pt x="2472401" y="4120545"/>
                  <a:pt x="2321159" y="4107551"/>
                  <a:pt x="2169916" y="4111570"/>
                </a:cubicBezTo>
                <a:cubicBezTo>
                  <a:pt x="2014640" y="4115856"/>
                  <a:pt x="1859994" y="4129920"/>
                  <a:pt x="1705097" y="4140234"/>
                </a:cubicBezTo>
                <a:cubicBezTo>
                  <a:pt x="1591463" y="4147694"/>
                  <a:pt x="1477389" y="4142391"/>
                  <a:pt x="1364801" y="4124429"/>
                </a:cubicBezTo>
                <a:cubicBezTo>
                  <a:pt x="1284516" y="4111703"/>
                  <a:pt x="1203727" y="4117195"/>
                  <a:pt x="1123316" y="4121750"/>
                </a:cubicBezTo>
                <a:cubicBezTo>
                  <a:pt x="978124" y="4130323"/>
                  <a:pt x="833434" y="4143717"/>
                  <a:pt x="688243" y="4130323"/>
                </a:cubicBezTo>
                <a:cubicBezTo>
                  <a:pt x="558551" y="4118266"/>
                  <a:pt x="427601" y="4108489"/>
                  <a:pt x="298918" y="4118266"/>
                </a:cubicBezTo>
                <a:cubicBezTo>
                  <a:pt x="234577" y="4123155"/>
                  <a:pt x="170204" y="4128045"/>
                  <a:pt x="105785" y="4130037"/>
                </a:cubicBezTo>
                <a:lnTo>
                  <a:pt x="15503" y="4130462"/>
                </a:lnTo>
                <a:lnTo>
                  <a:pt x="14458" y="4122289"/>
                </a:lnTo>
                <a:cubicBezTo>
                  <a:pt x="3338" y="4042653"/>
                  <a:pt x="-1375" y="3962394"/>
                  <a:pt x="346" y="3882149"/>
                </a:cubicBezTo>
                <a:cubicBezTo>
                  <a:pt x="205" y="3686075"/>
                  <a:pt x="9942" y="3490383"/>
                  <a:pt x="27583" y="3294816"/>
                </a:cubicBezTo>
                <a:cubicBezTo>
                  <a:pt x="31859" y="3222826"/>
                  <a:pt x="29926" y="3150656"/>
                  <a:pt x="21797" y="3078932"/>
                </a:cubicBezTo>
                <a:cubicBezTo>
                  <a:pt x="13668" y="2997950"/>
                  <a:pt x="16505" y="2916372"/>
                  <a:pt x="30264" y="2835999"/>
                </a:cubicBezTo>
                <a:cubicBezTo>
                  <a:pt x="47622" y="2740756"/>
                  <a:pt x="39860" y="2645513"/>
                  <a:pt x="33510" y="2550270"/>
                </a:cubicBezTo>
                <a:cubicBezTo>
                  <a:pt x="16152" y="2288796"/>
                  <a:pt x="-5017" y="2027322"/>
                  <a:pt x="9096" y="1764959"/>
                </a:cubicBezTo>
                <a:cubicBezTo>
                  <a:pt x="12060" y="1708956"/>
                  <a:pt x="25042" y="1654350"/>
                  <a:pt x="30406" y="1598729"/>
                </a:cubicBezTo>
                <a:cubicBezTo>
                  <a:pt x="46071" y="1437069"/>
                  <a:pt x="27723" y="1276045"/>
                  <a:pt x="20244" y="1114767"/>
                </a:cubicBezTo>
                <a:cubicBezTo>
                  <a:pt x="9491" y="936281"/>
                  <a:pt x="11664" y="757351"/>
                  <a:pt x="26736" y="579120"/>
                </a:cubicBezTo>
                <a:cubicBezTo>
                  <a:pt x="36191" y="482353"/>
                  <a:pt x="39402" y="385459"/>
                  <a:pt x="38237" y="288533"/>
                </a:cubicBezTo>
                <a:close/>
              </a:path>
            </a:pathLst>
          </a:cu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70E9EBF1-1525-F3B8-6E37-1A98D1CE3F1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-4" b="13755"/>
          <a:stretch>
            <a:fillRect/>
          </a:stretch>
        </p:blipFill>
        <p:spPr>
          <a:xfrm>
            <a:off x="8281031" y="4328340"/>
            <a:ext cx="3910971" cy="2529660"/>
          </a:xfrm>
          <a:custGeom>
            <a:avLst/>
            <a:gdLst/>
            <a:ahLst/>
            <a:cxnLst/>
            <a:rect l="l" t="t" r="r" b="b"/>
            <a:pathLst>
              <a:path w="3910971" h="2529660">
                <a:moveTo>
                  <a:pt x="842684" y="662"/>
                </a:moveTo>
                <a:cubicBezTo>
                  <a:pt x="941895" y="-744"/>
                  <a:pt x="1041116" y="93"/>
                  <a:pt x="1140350" y="3173"/>
                </a:cubicBezTo>
                <a:cubicBezTo>
                  <a:pt x="1210804" y="5316"/>
                  <a:pt x="1279746" y="24605"/>
                  <a:pt x="1350451" y="29025"/>
                </a:cubicBezTo>
                <a:cubicBezTo>
                  <a:pt x="1535093" y="40276"/>
                  <a:pt x="1719483" y="30901"/>
                  <a:pt x="1903495" y="18310"/>
                </a:cubicBezTo>
                <a:cubicBezTo>
                  <a:pt x="2151898" y="628"/>
                  <a:pt x="2401172" y="2101"/>
                  <a:pt x="2649374" y="22730"/>
                </a:cubicBezTo>
                <a:cubicBezTo>
                  <a:pt x="2869445" y="43947"/>
                  <a:pt x="3091027" y="39942"/>
                  <a:pt x="3310304" y="10808"/>
                </a:cubicBezTo>
                <a:cubicBezTo>
                  <a:pt x="3434575" y="-7007"/>
                  <a:pt x="3559980" y="9067"/>
                  <a:pt x="3684881" y="10808"/>
                </a:cubicBezTo>
                <a:cubicBezTo>
                  <a:pt x="3752435" y="11746"/>
                  <a:pt x="3819992" y="12684"/>
                  <a:pt x="3887420" y="15630"/>
                </a:cubicBezTo>
                <a:lnTo>
                  <a:pt x="3910971" y="11103"/>
                </a:lnTo>
                <a:lnTo>
                  <a:pt x="3910971" y="2529660"/>
                </a:lnTo>
                <a:lnTo>
                  <a:pt x="6242" y="2529660"/>
                </a:lnTo>
                <a:lnTo>
                  <a:pt x="25280" y="2158134"/>
                </a:lnTo>
                <a:cubicBezTo>
                  <a:pt x="28243" y="1914439"/>
                  <a:pt x="36288" y="1670236"/>
                  <a:pt x="11167" y="1427303"/>
                </a:cubicBezTo>
                <a:cubicBezTo>
                  <a:pt x="-5908" y="1262723"/>
                  <a:pt x="865" y="1098905"/>
                  <a:pt x="3970" y="934453"/>
                </a:cubicBezTo>
                <a:cubicBezTo>
                  <a:pt x="7498" y="749680"/>
                  <a:pt x="5805" y="564783"/>
                  <a:pt x="5805" y="380010"/>
                </a:cubicBezTo>
                <a:cubicBezTo>
                  <a:pt x="5522" y="299625"/>
                  <a:pt x="10321" y="219748"/>
                  <a:pt x="18506" y="139744"/>
                </a:cubicBezTo>
                <a:lnTo>
                  <a:pt x="19072" y="23791"/>
                </a:lnTo>
                <a:lnTo>
                  <a:pt x="67093" y="27133"/>
                </a:lnTo>
                <a:cubicBezTo>
                  <a:pt x="226530" y="32207"/>
                  <a:pt x="385807" y="21156"/>
                  <a:pt x="545085" y="11612"/>
                </a:cubicBezTo>
                <a:cubicBezTo>
                  <a:pt x="644275" y="5719"/>
                  <a:pt x="743474" y="2069"/>
                  <a:pt x="842684" y="662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2245243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1">
            <a:extLst>
              <a:ext uri="{FF2B5EF4-FFF2-40B4-BE49-F238E27FC236}">
                <a16:creationId xmlns:a16="http://schemas.microsoft.com/office/drawing/2014/main" id="{93062723-6941-4ABE-8146-AC6FA530BA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917859B3-4C91-478D-929D-BB6433F908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416" y="4218905"/>
            <a:ext cx="11167447" cy="2089317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151979C2-17FD-1ACF-C35E-2B523DAD9C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40602"/>
            <a:ext cx="3093720" cy="1645920"/>
          </a:xfrm>
        </p:spPr>
        <p:txBody>
          <a:bodyPr>
            <a:normAutofit/>
          </a:bodyPr>
          <a:lstStyle/>
          <a:p>
            <a:r>
              <a:rPr lang="hr-HR" sz="2000" dirty="0"/>
              <a:t>Na predavanju i radionici </a:t>
            </a:r>
            <a:r>
              <a:rPr lang="hr-HR" sz="2000" b="1" dirty="0"/>
              <a:t>„Prva pomoć kod uboda pčela“</a:t>
            </a:r>
            <a:r>
              <a:rPr lang="hr-HR" sz="2000" dirty="0"/>
              <a:t>,</a:t>
            </a:r>
            <a:r>
              <a:rPr lang="hr-HR" sz="2000" b="1" dirty="0"/>
              <a:t> </a:t>
            </a:r>
            <a:r>
              <a:rPr lang="hr-HR" sz="2000" dirty="0"/>
              <a:t>pod vodstvom mentorice Ivane Martinović, mag. med. </a:t>
            </a:r>
            <a:r>
              <a:rPr lang="hr-HR" sz="2000" dirty="0" err="1"/>
              <a:t>techn</a:t>
            </a:r>
            <a:r>
              <a:rPr lang="hr-HR" sz="2000" dirty="0"/>
              <a:t>.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B6E74F90-443F-A7C7-227B-53719573BF1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277" r="314" b="3"/>
          <a:stretch>
            <a:fillRect/>
          </a:stretch>
        </p:blipFill>
        <p:spPr>
          <a:xfrm>
            <a:off x="3132656" y="12"/>
            <a:ext cx="2926060" cy="4005072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FBFD0A4B-74BE-3F38-2418-ABD055E42ED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2286" b="3"/>
          <a:stretch>
            <a:fillRect/>
          </a:stretch>
        </p:blipFill>
        <p:spPr>
          <a:xfrm>
            <a:off x="6149554" y="17"/>
            <a:ext cx="2935224" cy="4005067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67318DB2-5A07-6681-0D9B-19440E54621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283" r="3" b="3"/>
          <a:stretch>
            <a:fillRect/>
          </a:stretch>
        </p:blipFill>
        <p:spPr>
          <a:xfrm>
            <a:off x="9194403" y="13"/>
            <a:ext cx="2935224" cy="4005071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15E01905-D1EA-CA6B-1F2D-3FE9B9A0A26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2286" b="3"/>
          <a:stretch>
            <a:fillRect/>
          </a:stretch>
        </p:blipFill>
        <p:spPr>
          <a:xfrm>
            <a:off x="97201" y="12"/>
            <a:ext cx="2935224" cy="4005072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6283FBD2-A663-469F-855C-06D86E3C11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08" y="4911519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A1279FC-7441-4E55-B082-2774E6316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411220" y="5254418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CBC5286F-DD9A-F68D-CF33-CB69FF2936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0266" y="4218905"/>
            <a:ext cx="7104188" cy="2089317"/>
          </a:xfrm>
        </p:spPr>
        <p:txBody>
          <a:bodyPr anchor="ctr">
            <a:normAutofit lnSpcReduction="10000"/>
          </a:bodyPr>
          <a:lstStyle/>
          <a:p>
            <a:pPr marL="0" indent="0" algn="just">
              <a:buNone/>
            </a:pPr>
            <a:r>
              <a:rPr lang="hr-HR" sz="1600" dirty="0"/>
              <a:t>Učenice Anamarija Stojković i Maja </a:t>
            </a:r>
            <a:r>
              <a:rPr lang="hr-HR" sz="1600" dirty="0" err="1"/>
              <a:t>Plazibat</a:t>
            </a:r>
            <a:r>
              <a:rPr lang="hr-HR" sz="1600" dirty="0"/>
              <a:t> upoznale su sudionike s djelovanjem pčelinjeg otrova. Naučili smo razlikovati lokalnu reakciju (otekline, crvenilo, svrbež) od alergijske, koja može dovesti do anafilaktičkog šoka.</a:t>
            </a:r>
          </a:p>
          <a:p>
            <a:pPr marL="0" indent="0" algn="just">
              <a:buNone/>
            </a:pPr>
            <a:r>
              <a:rPr lang="hr-HR" sz="1600" dirty="0"/>
              <a:t>Kod lokalne reakcije važno je izvaditi žalac ravnim predmetom (ne pincetom), staviti hladni oblog i namazati kremu ili med. Kod </a:t>
            </a:r>
            <a:r>
              <a:rPr lang="hr-HR" sz="1600" dirty="0" err="1"/>
              <a:t>anafilaksije</a:t>
            </a:r>
            <a:r>
              <a:rPr lang="hr-HR" sz="1600" dirty="0"/>
              <a:t> postupci prve pomoći uključuju: poziv hitnoj pomoći, uklanjanje alergena, primjenu adrenalina (</a:t>
            </a:r>
            <a:r>
              <a:rPr lang="hr-HR" sz="1600" dirty="0" err="1"/>
              <a:t>EpiPen</a:t>
            </a:r>
            <a:r>
              <a:rPr lang="hr-HR" sz="1600" dirty="0"/>
              <a:t>), uspravan položaj, održavanje dišnih puteva i praćenje vitalnih funkcija. U praktičnom dijelu mentorica je demonstrirala pružanje prve pomoći osobi u nesvijesti, uključujući umjetno disanje i masažu srca do dolaska hitne pomoći.</a:t>
            </a:r>
          </a:p>
        </p:txBody>
      </p:sp>
    </p:spTree>
    <p:extLst>
      <p:ext uri="{BB962C8B-B14F-4D97-AF65-F5344CB8AC3E}">
        <p14:creationId xmlns:p14="http://schemas.microsoft.com/office/powerpoint/2010/main" val="15170316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4" name="Rectangle 43">
            <a:extLst>
              <a:ext uri="{FF2B5EF4-FFF2-40B4-BE49-F238E27FC236}">
                <a16:creationId xmlns:a16="http://schemas.microsoft.com/office/drawing/2014/main" id="{71A784BF-09DB-448D-99FC-B49DFC6605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46" name="Rectangle 45">
            <a:extLst>
              <a:ext uri="{FF2B5EF4-FFF2-40B4-BE49-F238E27FC236}">
                <a16:creationId xmlns:a16="http://schemas.microsoft.com/office/drawing/2014/main" id="{917859B3-4C91-478D-929D-BB6433F908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416" y="4218905"/>
            <a:ext cx="11167447" cy="2089317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Slika 4" descr="Slika na kojoj se prikazuje osoba, odijevanje, u dvorani, Ljudsko lice&#10;&#10;Opis je automatski generiran">
            <a:extLst>
              <a:ext uri="{FF2B5EF4-FFF2-40B4-BE49-F238E27FC236}">
                <a16:creationId xmlns:a16="http://schemas.microsoft.com/office/drawing/2014/main" id="{2674A1B8-8B9D-1737-2867-893699B803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33" r="-3" b="19369"/>
          <a:stretch>
            <a:fillRect/>
          </a:stretch>
        </p:blipFill>
        <p:spPr>
          <a:xfrm>
            <a:off x="20" y="-6"/>
            <a:ext cx="3931900" cy="4005072"/>
          </a:xfrm>
          <a:prstGeom prst="rect">
            <a:avLst/>
          </a:prstGeom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01353875-9BC9-6694-452F-B3D314C029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78" r="-3" b="15825"/>
          <a:stretch>
            <a:fillRect/>
          </a:stretch>
        </p:blipFill>
        <p:spPr>
          <a:xfrm>
            <a:off x="4130040" y="6"/>
            <a:ext cx="3931920" cy="4005071"/>
          </a:xfrm>
          <a:prstGeom prst="rect">
            <a:avLst/>
          </a:prstGeom>
        </p:spPr>
      </p:pic>
      <p:pic>
        <p:nvPicPr>
          <p:cNvPr id="7" name="Slika 6" descr="Slika na kojoj se prikazuje beskralježnjak, kukac, snijeg, u dvorani&#10;&#10;Opis je automatski generiran">
            <a:extLst>
              <a:ext uri="{FF2B5EF4-FFF2-40B4-BE49-F238E27FC236}">
                <a16:creationId xmlns:a16="http://schemas.microsoft.com/office/drawing/2014/main" id="{4F700D5C-3BDC-8AB4-2DEE-7CE6776BBB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05" r="-3" b="-3"/>
          <a:stretch>
            <a:fillRect/>
          </a:stretch>
        </p:blipFill>
        <p:spPr>
          <a:xfrm>
            <a:off x="8260080" y="-1"/>
            <a:ext cx="3931920" cy="4005072"/>
          </a:xfrm>
          <a:prstGeom prst="rect">
            <a:avLst/>
          </a:prstGeom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6283FBD2-A663-469F-855C-06D86E3C11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08" y="4911519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8A1279FC-7441-4E55-B082-2774E6316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398520" y="5254418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2C1A14D6-9FC6-BA26-896C-6C28E98E3C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0057" y="4305670"/>
            <a:ext cx="7134397" cy="1775302"/>
          </a:xfrm>
        </p:spPr>
        <p:txBody>
          <a:bodyPr anchor="ctr">
            <a:normAutofit lnSpcReduction="10000"/>
          </a:bodyPr>
          <a:lstStyle/>
          <a:p>
            <a:pPr marL="0" indent="0">
              <a:buNone/>
            </a:pPr>
            <a:r>
              <a:rPr lang="hr-HR" sz="1600" dirty="0"/>
              <a:t>Gospodin Mijo demonstrirao je rad pčelinje zajednice u otvorenoj košnici te upoznao učenike s maticom, trutovima, pčelama radilicama, satnim okvirima i nametnikom </a:t>
            </a:r>
            <a:r>
              <a:rPr lang="hr-HR" sz="1600" dirty="0" err="1"/>
              <a:t>Varrou</a:t>
            </a:r>
            <a:r>
              <a:rPr lang="hr-HR" sz="1600" dirty="0"/>
              <a:t>. Entomološku radionicu vodio je nastavnik Marko </a:t>
            </a:r>
            <a:r>
              <a:rPr lang="hr-HR" sz="1600" dirty="0" err="1"/>
              <a:t>Šegavić</a:t>
            </a:r>
            <a:r>
              <a:rPr lang="hr-HR" sz="1600" dirty="0"/>
              <a:t>, prof., koji je sudionike uveo u metode </a:t>
            </a:r>
            <a:r>
              <a:rPr lang="hr-HR" sz="1600" dirty="0" err="1"/>
              <a:t>preparacije</a:t>
            </a:r>
            <a:r>
              <a:rPr lang="hr-HR" sz="1600" dirty="0"/>
              <a:t> i determinacije vrsta pomoću entomoloških ključeva. Učenici su preparirali 15 pčela radilica i 5 trutova koristeći stručne entomološke alate. Radionice su ponudile nastavu u stvarnom okruženju, susret s izazovima realnog sektora te razmjenu ideja i znanja, ostavljajući snažan edukativni dojam na sve sudionike.</a:t>
            </a:r>
          </a:p>
        </p:txBody>
      </p:sp>
      <p:sp>
        <p:nvSpPr>
          <p:cNvPr id="12" name="TekstniOkvir 11">
            <a:extLst>
              <a:ext uri="{FF2B5EF4-FFF2-40B4-BE49-F238E27FC236}">
                <a16:creationId xmlns:a16="http://schemas.microsoft.com/office/drawing/2014/main" id="{67FA4DCF-B288-D360-0F4D-337D823570AD}"/>
              </a:ext>
            </a:extLst>
          </p:cNvPr>
          <p:cNvSpPr txBox="1"/>
          <p:nvPr/>
        </p:nvSpPr>
        <p:spPr>
          <a:xfrm>
            <a:off x="810448" y="4491166"/>
            <a:ext cx="324948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Uz troje mentora i dvadeset učenika provedene su dvije radionice – </a:t>
            </a:r>
            <a:r>
              <a:rPr lang="hr-HR" b="1" dirty="0"/>
              <a:t>Entomologija pčela te sinergija API komore s tehnikom relaksacije.</a:t>
            </a:r>
          </a:p>
        </p:txBody>
      </p:sp>
    </p:spTree>
    <p:extLst>
      <p:ext uri="{BB962C8B-B14F-4D97-AF65-F5344CB8AC3E}">
        <p14:creationId xmlns:p14="http://schemas.microsoft.com/office/powerpoint/2010/main" val="90043369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199</TotalTime>
  <Words>773</Words>
  <Application>Microsoft Office PowerPoint</Application>
  <PresentationFormat>Široki zaslon</PresentationFormat>
  <Paragraphs>23</Paragraphs>
  <Slides>7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3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Tema sustava Office</vt:lpstr>
      <vt:lpstr>PROJEKT  RAZOTKRIVNA ALKEMIJA</vt:lpstr>
      <vt:lpstr>PowerPoint prezentacija</vt:lpstr>
      <vt:lpstr>PowerPoint prezentacija</vt:lpstr>
      <vt:lpstr>Predavanje i radionica:  „Masaža s medom“, mentor Davorka Boršić ,dipl. physioth.</vt:lpstr>
      <vt:lpstr>Predavanje i radionicu  „Kako razlikovati pravi med od patvorina“ vodio je Ivan Duka, mag.pharm.</vt:lpstr>
      <vt:lpstr>Na predavanju i radionici „Prva pomoć kod uboda pčela“, pod vodstvom mentorice Ivane Martinović, mag. med. techn.</vt:lpstr>
      <vt:lpstr>PowerPoint prezentacija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PROJEKT  RAZOTKRIVNA ALKEMIJA</dc:title>
  <dc:creator>TATJANA</dc:creator>
  <cp:lastModifiedBy>TATJANA</cp:lastModifiedBy>
  <cp:revision>3</cp:revision>
  <dcterms:created xsi:type="dcterms:W3CDTF">2025-10-08T08:44:59Z</dcterms:created>
  <dcterms:modified xsi:type="dcterms:W3CDTF">2025-10-10T10:34:15Z</dcterms:modified>
</cp:coreProperties>
</file>