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sldIdLst>
    <p:sldId id="258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9E27-B36F-4B16-B951-D757FDE6BC4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C3914-94C2-4D55-B64F-7A47D7125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33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18236-B252-4141-8D3D-4F7FDB6B0878}" type="slidenum">
              <a:rPr lang="hr-HR" altLang="sr-Latn-RS" smtClean="0"/>
              <a:pPr eaLnBrk="1" hangingPunct="1"/>
              <a:t>14</a:t>
            </a:fld>
            <a:endParaRPr lang="hr-HR" altLang="sr-Latn-R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 smtClean="0"/>
              <a:t>Uredite stil naslova matrice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 smtClean="0"/>
              <a:t>Uredite stil podnaslova matrice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3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13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92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3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91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26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67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36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01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00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91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Kliknite da biste uredili stilove teksta matrice</a:t>
            </a:r>
          </a:p>
          <a:p>
            <a:pPr lvl="1"/>
            <a:r>
              <a:rPr lang="hr-HR" altLang="en-US" smtClean="0"/>
              <a:t>Druga razina</a:t>
            </a:r>
          </a:p>
          <a:p>
            <a:pPr lvl="2"/>
            <a:r>
              <a:rPr lang="hr-HR" altLang="en-US" smtClean="0"/>
              <a:t>Treća razina</a:t>
            </a:r>
          </a:p>
          <a:p>
            <a:pPr lvl="3"/>
            <a:r>
              <a:rPr lang="hr-HR" altLang="en-US" smtClean="0"/>
              <a:t>Četvrta razina</a:t>
            </a:r>
          </a:p>
          <a:p>
            <a:pPr lvl="4"/>
            <a:r>
              <a:rPr lang="hr-HR" altLang="en-US" smtClean="0"/>
              <a:t>Peta razina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16BCE75E-37C7-4E64-9E17-52A7DA43B921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94A1E06-2C93-4ABB-B053-73CF05D14233}" type="slidenum">
              <a:rPr lang="hr-HR" smtClean="0"/>
              <a:t>‹#›</a:t>
            </a:fld>
            <a:endParaRPr lang="hr-HR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F7179-E864-4917-AF2C-04BD3402B23B}" type="slidenum">
              <a:rPr lang="hr-HR" altLang="en-US"/>
              <a:pPr>
                <a:defRPr/>
              </a:pPr>
              <a:t>1</a:t>
            </a:fld>
            <a:endParaRPr lang="hr-HR" altLang="en-US"/>
          </a:p>
        </p:txBody>
      </p:sp>
      <p:pic>
        <p:nvPicPr>
          <p:cNvPr id="66564" name="Picture 3" descr="monit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2" y="548482"/>
            <a:ext cx="18113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19431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3" name="Picture 5" descr="TFT dylmo19a-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4668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HPLaserJet101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23764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7" descr="print_prin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2017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projek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7467" b="30200"/>
          <a:stretch>
            <a:fillRect/>
          </a:stretch>
        </p:blipFill>
        <p:spPr bwMode="auto">
          <a:xfrm>
            <a:off x="473902" y="2996952"/>
            <a:ext cx="2308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9" descr="ploter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2685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0" descr="sp-q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17922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7" y="4659126"/>
            <a:ext cx="1538845" cy="150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2916039" y="26064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Izlazni uređaji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4250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747838"/>
            <a:ext cx="54959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Multifunkcionalni pisači</a:t>
            </a:r>
          </a:p>
        </p:txBody>
      </p:sp>
      <p:sp>
        <p:nvSpPr>
          <p:cNvPr id="7782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Pisač</a:t>
            </a:r>
          </a:p>
          <a:p>
            <a:r>
              <a:rPr lang="hr-HR" altLang="sr-Latn-RS" smtClean="0"/>
              <a:t>Skener</a:t>
            </a:r>
          </a:p>
          <a:p>
            <a:r>
              <a:rPr lang="hr-HR" altLang="sr-Latn-RS" smtClean="0"/>
              <a:t>Fotokopirni uređaj</a:t>
            </a:r>
          </a:p>
          <a:p>
            <a:r>
              <a:rPr lang="hr-HR" altLang="sr-Latn-RS" smtClean="0"/>
              <a:t>fax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F3739-5EDA-4C24-B81B-4810260094A5}" type="slidenum">
              <a:rPr lang="hr-HR" altLang="en-US" smtClean="0"/>
              <a:pPr>
                <a:defRPr/>
              </a:pPr>
              <a:t>11</a:t>
            </a:fld>
            <a:endParaRPr lang="hr-HR" altLang="en-US"/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60575"/>
            <a:ext cx="4724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Termički pisači </a:t>
            </a:r>
            <a:endParaRPr lang="hr-HR" smtClean="0"/>
          </a:p>
        </p:txBody>
      </p:sp>
      <p:sp>
        <p:nvSpPr>
          <p:cNvPr id="78851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termički osjetljiv papir</a:t>
            </a:r>
            <a:endParaRPr lang="hr-HR" dirty="0" smtClean="0"/>
          </a:p>
          <a:p>
            <a:r>
              <a:rPr lang="vi-VN" dirty="0" smtClean="0"/>
              <a:t>Na dijelovima gdje se treba nalaziti ispis papir se zagrijava i površina</a:t>
            </a:r>
            <a:r>
              <a:rPr lang="hr-HR" dirty="0" smtClean="0"/>
              <a:t> </a:t>
            </a:r>
            <a:r>
              <a:rPr lang="vi-VN" dirty="0" smtClean="0"/>
              <a:t>papira prelazi u crnu boju. </a:t>
            </a:r>
            <a:endParaRPr lang="hr-HR" dirty="0" smtClean="0"/>
          </a:p>
          <a:p>
            <a:r>
              <a:rPr lang="vi-VN" dirty="0" smtClean="0"/>
              <a:t>upotrebljavaju </a:t>
            </a:r>
            <a:r>
              <a:rPr lang="hr-HR" dirty="0" smtClean="0"/>
              <a:t>se </a:t>
            </a:r>
            <a:r>
              <a:rPr lang="vi-VN" dirty="0" smtClean="0"/>
              <a:t>na</a:t>
            </a:r>
            <a:r>
              <a:rPr lang="hr-HR" dirty="0" smtClean="0"/>
              <a:t>:</a:t>
            </a:r>
          </a:p>
          <a:p>
            <a:pPr lvl="1"/>
            <a:r>
              <a:rPr lang="vi-VN" dirty="0" smtClean="0"/>
              <a:t>blagajnama</a:t>
            </a:r>
            <a:endParaRPr lang="hr-HR" dirty="0" smtClean="0"/>
          </a:p>
          <a:p>
            <a:pPr lvl="1"/>
            <a:r>
              <a:rPr lang="vi-VN" dirty="0" smtClean="0"/>
              <a:t>POS sustavima za ispise računa </a:t>
            </a:r>
            <a:endParaRPr lang="hr-HR" dirty="0" smtClean="0"/>
          </a:p>
          <a:p>
            <a:pPr lvl="1"/>
            <a:r>
              <a:rPr lang="vi-VN" dirty="0" smtClean="0"/>
              <a:t>telefaks uređajima.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B8B3C-AB08-4AFA-A082-E7AB4013C342}" type="slidenum">
              <a:rPr lang="hr-HR" altLang="en-US" smtClean="0"/>
              <a:pPr>
                <a:defRPr/>
              </a:pPr>
              <a:t>12</a:t>
            </a:fld>
            <a:endParaRPr lang="hr-H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76" y="4509120"/>
            <a:ext cx="1695504" cy="18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98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9A29C-F9A1-46C6-96E5-EA65D3C5F309}" type="slidenum">
              <a:rPr lang="hr-HR" altLang="en-US" smtClean="0"/>
              <a:pPr>
                <a:defRPr/>
              </a:pPr>
              <a:t>13</a:t>
            </a:fld>
            <a:endParaRPr lang="hr-HR" altLang="en-US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3800475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9238"/>
            <a:ext cx="1181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7" name="TekstniOkvir 1"/>
          <p:cNvSpPr txBox="1">
            <a:spLocks noChangeArrowheads="1"/>
          </p:cNvSpPr>
          <p:nvPr/>
        </p:nvSpPr>
        <p:spPr bwMode="auto">
          <a:xfrm>
            <a:off x="684213" y="292417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1400"/>
              <a:t>Termički pisač</a:t>
            </a:r>
          </a:p>
        </p:txBody>
      </p:sp>
    </p:spTree>
    <p:extLst>
      <p:ext uri="{BB962C8B-B14F-4D97-AF65-F5344CB8AC3E}">
        <p14:creationId xmlns:p14="http://schemas.microsoft.com/office/powerpoint/2010/main" val="12573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57BAA-7515-459B-8240-7C8423FA5263}" type="slidenum">
              <a:rPr lang="hr-HR" altLang="en-US"/>
              <a:pPr>
                <a:defRPr/>
              </a:pPr>
              <a:t>14</a:t>
            </a:fld>
            <a:endParaRPr lang="hr-HR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0648"/>
            <a:ext cx="8329613" cy="582612"/>
          </a:xfrm>
          <a:solidFill>
            <a:schemeClr val="accent3">
              <a:lumMod val="95000"/>
            </a:schemeClr>
          </a:solidFill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hr-HR" sz="3800" dirty="0" smtClean="0">
                <a:solidFill>
                  <a:schemeClr val="tx1"/>
                </a:solidFill>
              </a:rPr>
              <a:t>Značajke pisača</a:t>
            </a:r>
          </a:p>
        </p:txBody>
      </p:sp>
      <p:sp>
        <p:nvSpPr>
          <p:cNvPr id="80900" name="Content Placeholder 6"/>
          <p:cNvSpPr>
            <a:spLocks noGrp="1"/>
          </p:cNvSpPr>
          <p:nvPr>
            <p:ph idx="4294967295"/>
          </p:nvPr>
        </p:nvSpPr>
        <p:spPr>
          <a:xfrm>
            <a:off x="742950" y="1617663"/>
            <a:ext cx="840105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100" b="1" dirty="0" smtClean="0"/>
              <a:t>veličina</a:t>
            </a:r>
            <a:r>
              <a:rPr lang="hr-HR" altLang="sr-Latn-RS" sz="2100" dirty="0" smtClean="0"/>
              <a:t> </a:t>
            </a:r>
          </a:p>
          <a:p>
            <a:pPr lvl="1" eaLnBrk="1" hangingPunct="1"/>
            <a:r>
              <a:rPr lang="hr-HR" altLang="sr-Latn-RS" sz="2000" dirty="0" smtClean="0"/>
              <a:t> </a:t>
            </a:r>
            <a:r>
              <a:rPr lang="hr-HR" altLang="sr-Latn-RS" sz="1700" dirty="0" smtClean="0"/>
              <a:t>ovisi o maksimalnoj veličini papira koju pisač može prihvatiti;</a:t>
            </a:r>
          </a:p>
          <a:p>
            <a:pPr lvl="1" eaLnBrk="1" hangingPunct="1"/>
            <a:r>
              <a:rPr lang="hr-HR" altLang="sr-Latn-RS" sz="1700" dirty="0" smtClean="0"/>
              <a:t> najčešće su veličine A4 (210 mm x 297 mm) i A3 (420 mm x 297 mm)</a:t>
            </a:r>
            <a:endParaRPr lang="hr-HR" altLang="sr-Latn-RS" sz="2000" dirty="0" smtClean="0"/>
          </a:p>
          <a:p>
            <a:pPr eaLnBrk="1" hangingPunct="1"/>
            <a:r>
              <a:rPr lang="hr-HR" altLang="sr-Latn-RS" sz="2100" b="1" dirty="0" smtClean="0"/>
              <a:t>brzina</a:t>
            </a:r>
            <a:r>
              <a:rPr lang="hr-HR" altLang="sr-Latn-RS" sz="2100" dirty="0" smtClean="0"/>
              <a:t> – </a:t>
            </a:r>
            <a:r>
              <a:rPr lang="hr-HR" altLang="sr-Latn-RS" sz="1900" dirty="0" smtClean="0"/>
              <a:t>količina podataka koju mogu ispisati u jedinici vremena; </a:t>
            </a:r>
          </a:p>
          <a:p>
            <a:pPr lvl="1" eaLnBrk="1" hangingPunct="1"/>
            <a:r>
              <a:rPr lang="hr-HR" altLang="sr-Latn-RS" sz="2000" dirty="0" smtClean="0"/>
              <a:t>Mjeri se brojem znakova u min(</a:t>
            </a:r>
            <a:r>
              <a:rPr lang="hr-HR" altLang="sr-Latn-RS" sz="2000" dirty="0" err="1" smtClean="0"/>
              <a:t>cps</a:t>
            </a:r>
            <a:r>
              <a:rPr lang="hr-HR" altLang="sr-Latn-RS" sz="2000" dirty="0" smtClean="0"/>
              <a:t>)  ili brojem stranica u min (</a:t>
            </a:r>
            <a:r>
              <a:rPr lang="hr-HR" altLang="sr-Latn-RS" sz="2000" dirty="0" err="1" smtClean="0"/>
              <a:t>ppm</a:t>
            </a:r>
            <a:r>
              <a:rPr lang="hr-HR" altLang="sr-Latn-RS" sz="2000" dirty="0" smtClean="0"/>
              <a:t>)</a:t>
            </a:r>
          </a:p>
          <a:p>
            <a:pPr eaLnBrk="1" hangingPunct="1"/>
            <a:r>
              <a:rPr lang="hr-HR" altLang="sr-Latn-RS" sz="2100" b="1" dirty="0" smtClean="0"/>
              <a:t>razlučivost ispisa </a:t>
            </a:r>
          </a:p>
          <a:p>
            <a:pPr lvl="1" eaLnBrk="1" hangingPunct="1"/>
            <a:r>
              <a:rPr lang="hr-HR" altLang="sr-Latn-RS" sz="1900" dirty="0" smtClean="0"/>
              <a:t> </a:t>
            </a:r>
            <a:r>
              <a:rPr lang="hr-HR" altLang="sr-Latn-RS" sz="1700" dirty="0" smtClean="0"/>
              <a:t>podatak koji govori o kvaliteti ispisa teksta, slike;</a:t>
            </a:r>
          </a:p>
          <a:p>
            <a:pPr lvl="1" eaLnBrk="1" hangingPunct="1"/>
            <a:r>
              <a:rPr lang="hr-HR" altLang="sr-Latn-RS" sz="1700" dirty="0" smtClean="0"/>
              <a:t>Izražava se u točkicama po inču (</a:t>
            </a:r>
            <a:r>
              <a:rPr lang="hr-HR" altLang="sr-Latn-RS" sz="1700" dirty="0" err="1" smtClean="0"/>
              <a:t>dpi</a:t>
            </a:r>
            <a:r>
              <a:rPr lang="hr-HR" altLang="sr-Latn-RS" sz="1700" dirty="0" smtClean="0"/>
              <a:t>)</a:t>
            </a:r>
          </a:p>
          <a:p>
            <a:pPr eaLnBrk="1" hangingPunct="1"/>
            <a:r>
              <a:rPr lang="hr-HR" altLang="sr-Latn-RS" sz="2100" b="1" dirty="0" smtClean="0"/>
              <a:t>veličina radne memorije</a:t>
            </a:r>
          </a:p>
          <a:p>
            <a:pPr eaLnBrk="1" hangingPunct="1"/>
            <a:r>
              <a:rPr lang="hr-HR" altLang="sr-Latn-RS" sz="2100" b="1" dirty="0" smtClean="0"/>
              <a:t>spajanje</a:t>
            </a:r>
            <a:r>
              <a:rPr lang="hr-HR" altLang="sr-Latn-RS" sz="2100" dirty="0" smtClean="0"/>
              <a:t> </a:t>
            </a:r>
          </a:p>
          <a:p>
            <a:pPr lvl="1"/>
            <a:r>
              <a:rPr lang="hr-HR" altLang="sr-Latn-RS" sz="1700" dirty="0" smtClean="0"/>
              <a:t>najčešće preko USB-a</a:t>
            </a:r>
          </a:p>
          <a:p>
            <a:pPr lvl="1" eaLnBrk="1" hangingPunct="1"/>
            <a:r>
              <a:rPr lang="hr-HR" altLang="sr-Latn-RS" sz="1700" dirty="0" smtClean="0"/>
              <a:t>Prije preko 25-</a:t>
            </a:r>
            <a:r>
              <a:rPr lang="hr-HR" altLang="sr-Latn-RS" sz="1700" dirty="0" err="1" smtClean="0"/>
              <a:t>pinskog</a:t>
            </a:r>
            <a:r>
              <a:rPr lang="hr-HR" altLang="sr-Latn-RS" sz="1700" dirty="0" smtClean="0"/>
              <a:t> paralelnog LPT priključka </a:t>
            </a:r>
          </a:p>
        </p:txBody>
      </p:sp>
      <p:sp>
        <p:nvSpPr>
          <p:cNvPr id="8090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D384E1-449D-494F-BD29-CBA18762255A}" type="slidenum">
              <a:rPr lang="en-US" altLang="sr-Latn-RS" sz="1400"/>
              <a:pPr algn="r" eaLnBrk="1" hangingPunct="1"/>
              <a:t>14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00369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Pisači se s računalom povezuju na dva načina:</a:t>
            </a:r>
          </a:p>
          <a:p>
            <a:pPr lvl="1" eaLnBrk="1" hangingPunct="1"/>
            <a:r>
              <a:rPr lang="hr-HR" altLang="sr-Latn-RS" dirty="0" smtClean="0"/>
              <a:t>Direktno (lokalni)</a:t>
            </a:r>
          </a:p>
          <a:p>
            <a:pPr lvl="1" eaLnBrk="1" hangingPunct="1"/>
            <a:r>
              <a:rPr lang="hr-HR" altLang="sr-Latn-RS" dirty="0" smtClean="0"/>
              <a:t>Preko mreže (mrežni)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A8C29-2F03-4EC2-B304-46BB94190950}" type="slidenum">
              <a:rPr lang="hr-HR" altLang="en-US"/>
              <a:pPr>
                <a:defRPr/>
              </a:pPr>
              <a:t>15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225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Izlazni uređaji - crtač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33900" cy="18002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altLang="sr-Latn-RS" dirty="0" smtClean="0"/>
              <a:t>Crtač ili </a:t>
            </a:r>
            <a:r>
              <a:rPr lang="hr-HR" altLang="sr-Latn-RS" dirty="0" err="1" smtClean="0"/>
              <a:t>ploter</a:t>
            </a:r>
            <a:endParaRPr lang="hr-HR" altLang="sr-Latn-RS" dirty="0" smtClean="0"/>
          </a:p>
          <a:p>
            <a:pPr lvl="1" eaLnBrk="1" hangingPunct="1"/>
            <a:r>
              <a:rPr lang="hr-HR" altLang="sr-Latn-RS" dirty="0" smtClean="0"/>
              <a:t>sličan pisaču,</a:t>
            </a:r>
          </a:p>
          <a:p>
            <a:pPr lvl="1" eaLnBrk="1" hangingPunct="1"/>
            <a:r>
              <a:rPr lang="hr-HR" altLang="sr-Latn-RS" dirty="0" smtClean="0"/>
              <a:t>ispis velikih crteža/nacrta.</a:t>
            </a:r>
          </a:p>
          <a:p>
            <a:pPr lvl="1" eaLnBrk="1" hangingPunct="1"/>
            <a:r>
              <a:rPr lang="hr-HR" altLang="sr-Latn-RS" dirty="0" smtClean="0"/>
              <a:t>Plošni i samostojeći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2371C-488C-41ED-B969-C9061A200EF2}" type="slidenum">
              <a:rPr lang="hr-HR" altLang="en-US"/>
              <a:pPr>
                <a:defRPr/>
              </a:pPr>
              <a:t>16</a:t>
            </a:fld>
            <a:endParaRPr lang="hr-HR" altLang="en-US"/>
          </a:p>
        </p:txBody>
      </p:sp>
      <p:pic>
        <p:nvPicPr>
          <p:cNvPr id="82949" name="Picture 4" descr="ploter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22685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528392" cy="314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Zvučnici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4762500" cy="3241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2000" dirty="0" smtClean="0"/>
              <a:t>Izlazna informacija je zvuk</a:t>
            </a:r>
          </a:p>
          <a:p>
            <a:pPr lvl="1" eaLnBrk="1" hangingPunct="1"/>
            <a:r>
              <a:rPr lang="hr-HR" altLang="sr-Latn-RS" sz="2000" dirty="0" smtClean="0"/>
              <a:t>Obavezna zvučna kartica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21ED5-1F79-4D2D-B915-DA7C427777D9}" type="slidenum">
              <a:rPr lang="hr-HR" altLang="en-US"/>
              <a:pPr>
                <a:defRPr/>
              </a:pPr>
              <a:t>17</a:t>
            </a:fld>
            <a:endParaRPr lang="hr-HR" altLang="en-US"/>
          </a:p>
        </p:txBody>
      </p:sp>
      <p:pic>
        <p:nvPicPr>
          <p:cNvPr id="83973" name="Picture 4" descr="mm_al_2100_1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 descr="sp-q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15888"/>
            <a:ext cx="215265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3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600" dirty="0"/>
              <a:t>Osnovni pojmovi:</a:t>
            </a:r>
          </a:p>
          <a:p>
            <a:r>
              <a:rPr lang="vi-VN" sz="1600" dirty="0" smtClean="0"/>
              <a:t>Piksel</a:t>
            </a:r>
            <a:r>
              <a:rPr lang="hr-HR" sz="1600" dirty="0" smtClean="0"/>
              <a:t> (piknja)</a:t>
            </a:r>
            <a:r>
              <a:rPr lang="vi-VN" sz="1600" dirty="0" smtClean="0"/>
              <a:t>– </a:t>
            </a:r>
            <a:r>
              <a:rPr lang="vi-VN" sz="1600" dirty="0"/>
              <a:t>najmanji dio slike. To je kvadratić određene boje.</a:t>
            </a:r>
          </a:p>
          <a:p>
            <a:r>
              <a:rPr lang="vi-VN" sz="1600" dirty="0"/>
              <a:t>raster – kvadratna mreža u kojoj su raspoređeni pikseli</a:t>
            </a:r>
          </a:p>
          <a:p>
            <a:r>
              <a:rPr lang="vi-VN" sz="1600" smtClean="0"/>
              <a:t>razlučivost </a:t>
            </a:r>
            <a:r>
              <a:rPr lang="vi-VN" sz="1600" dirty="0"/>
              <a:t>(rezolucija) slike – broj piksela vodoravno i okomito koji čine sliku</a:t>
            </a:r>
          </a:p>
          <a:p>
            <a:r>
              <a:rPr lang="vi-VN" sz="1600" dirty="0"/>
              <a:t>Svaki piksel može biti crvene, zelene ili plave boje. To je tzv. RGB (Red Green Blue) model boja.</a:t>
            </a:r>
          </a:p>
          <a:p>
            <a:r>
              <a:rPr lang="vi-VN" sz="1600" dirty="0"/>
              <a:t>Razlučivost ispisa mjeri se u broju točaka po inču – (engl. </a:t>
            </a:r>
            <a:r>
              <a:rPr lang="vi-VN" sz="1600" b="1" dirty="0"/>
              <a:t>D</a:t>
            </a:r>
            <a:r>
              <a:rPr lang="vi-VN" sz="1600" dirty="0"/>
              <a:t>ots </a:t>
            </a:r>
            <a:r>
              <a:rPr lang="vi-VN" sz="1600" b="1" dirty="0"/>
              <a:t>P</a:t>
            </a:r>
            <a:r>
              <a:rPr lang="vi-VN" sz="1600" dirty="0"/>
              <a:t>er </a:t>
            </a:r>
            <a:r>
              <a:rPr lang="vi-VN" sz="1600" b="1" dirty="0"/>
              <a:t>I</a:t>
            </a:r>
            <a:r>
              <a:rPr lang="vi-VN" sz="1600" dirty="0"/>
              <a:t>nch – dpi). Jedan inč iznosi 2.54 cm.</a:t>
            </a:r>
          </a:p>
          <a:p>
            <a:r>
              <a:rPr lang="vi-VN" sz="1600" dirty="0"/>
              <a:t>Osim rasterske postoji i vektorska grafika. Ovdje se slika ne sastoji od točaka nego od vektora (crta, krivulja, oblika i poligona). Prednost vektorske grafike je da kod promjene veličine ostaje jednako oštra slika.</a:t>
            </a:r>
          </a:p>
          <a:p>
            <a:r>
              <a:rPr lang="vi-VN" sz="1600" dirty="0"/>
              <a:t>Najkorišteniji formati </a:t>
            </a:r>
            <a:r>
              <a:rPr lang="vi-VN" sz="1600" dirty="0" smtClean="0"/>
              <a:t>slika </a:t>
            </a:r>
            <a:r>
              <a:rPr lang="vi-VN" sz="1600" dirty="0"/>
              <a:t>(nastavci datoteka) su: BMP, JPG, PNG, GIF i TIFF.</a:t>
            </a:r>
            <a:br>
              <a:rPr lang="vi-VN" sz="1600" dirty="0"/>
            </a:b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4761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Monitor</a:t>
            </a:r>
          </a:p>
        </p:txBody>
      </p:sp>
      <p:sp>
        <p:nvSpPr>
          <p:cNvPr id="6758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6202363" cy="48625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altLang="sr-Latn-RS" sz="2400" dirty="0" smtClean="0"/>
              <a:t>Ili ekran </a:t>
            </a:r>
            <a:r>
              <a:rPr lang="hr-HR" altLang="sr-Latn-RS" sz="1800" dirty="0" smtClean="0"/>
              <a:t>prikazuje podatke u obliku teksta, slike, animacije ili video zapisa</a:t>
            </a:r>
          </a:p>
          <a:p>
            <a:pPr lvl="1" eaLnBrk="1" hangingPunct="1"/>
            <a:r>
              <a:rPr lang="hr-HR" altLang="sr-Latn-RS" sz="2000" dirty="0" smtClean="0"/>
              <a:t>Kvaliteta slike ovisi o monitoru i o grafičkoj kartici </a:t>
            </a:r>
          </a:p>
          <a:p>
            <a:pPr lvl="1" eaLnBrk="1" hangingPunct="1"/>
            <a:r>
              <a:rPr lang="hr-HR" altLang="sr-Latn-RS" sz="2000" dirty="0" smtClean="0"/>
              <a:t>Prema tehnologiji izrade razlikujemo:</a:t>
            </a:r>
          </a:p>
          <a:p>
            <a:pPr lvl="2" eaLnBrk="1" hangingPunct="1"/>
            <a:r>
              <a:rPr lang="hr-HR" altLang="sr-Latn-RS" sz="2000" b="1" dirty="0" smtClean="0"/>
              <a:t>CRT</a:t>
            </a:r>
            <a:r>
              <a:rPr lang="hr-HR" altLang="sr-Latn-RS" sz="2000" dirty="0" smtClean="0"/>
              <a:t> (</a:t>
            </a:r>
            <a:r>
              <a:rPr lang="hr-HR" altLang="sr-Latn-RS" sz="2000" dirty="0" err="1" smtClean="0"/>
              <a:t>Cathode</a:t>
            </a:r>
            <a:r>
              <a:rPr lang="hr-HR" altLang="sr-Latn-RS" sz="2000" dirty="0" smtClean="0"/>
              <a:t> </a:t>
            </a:r>
            <a:r>
              <a:rPr lang="hr-HR" altLang="sr-Latn-RS" sz="2000" dirty="0" err="1" smtClean="0"/>
              <a:t>Ray</a:t>
            </a:r>
            <a:r>
              <a:rPr lang="hr-HR" altLang="sr-Latn-RS" sz="2000" dirty="0" smtClean="0"/>
              <a:t> </a:t>
            </a:r>
            <a:r>
              <a:rPr lang="hr-HR" altLang="sr-Latn-RS" sz="2000" dirty="0" smtClean="0"/>
              <a:t>Tube, </a:t>
            </a:r>
            <a:r>
              <a:rPr lang="hr-HR" altLang="sr-Latn-RS" sz="2000" dirty="0" smtClean="0"/>
              <a:t>katodni) monitor</a:t>
            </a:r>
            <a:r>
              <a:rPr lang="hr-HR" altLang="sr-Latn-RS" sz="2000" i="1" dirty="0" smtClean="0">
                <a:solidFill>
                  <a:schemeClr val="bg2"/>
                </a:solidFill>
              </a:rPr>
              <a:t>.</a:t>
            </a:r>
          </a:p>
          <a:p>
            <a:pPr lvl="2" eaLnBrk="1" hangingPunct="1"/>
            <a:r>
              <a:rPr lang="hr-HR" altLang="sr-Latn-RS" sz="2000" b="1" dirty="0" smtClean="0"/>
              <a:t>LCD</a:t>
            </a:r>
            <a:r>
              <a:rPr lang="hr-HR" altLang="sr-Latn-RS" sz="2000" dirty="0" smtClean="0"/>
              <a:t> (</a:t>
            </a:r>
            <a:r>
              <a:rPr lang="hr-HR" altLang="sr-Latn-RS" sz="2000" dirty="0" err="1" smtClean="0"/>
              <a:t>Lyquid</a:t>
            </a:r>
            <a:r>
              <a:rPr lang="hr-HR" altLang="sr-Latn-RS" sz="2000" dirty="0" smtClean="0"/>
              <a:t> </a:t>
            </a:r>
            <a:r>
              <a:rPr lang="hr-HR" altLang="sr-Latn-RS" sz="2000" dirty="0" err="1" smtClean="0"/>
              <a:t>Crystal</a:t>
            </a:r>
            <a:r>
              <a:rPr lang="hr-HR" altLang="sr-Latn-RS" sz="2000" dirty="0" smtClean="0"/>
              <a:t> </a:t>
            </a:r>
            <a:r>
              <a:rPr lang="hr-HR" altLang="sr-Latn-RS" sz="2000" dirty="0" err="1" smtClean="0"/>
              <a:t>Display</a:t>
            </a:r>
            <a:r>
              <a:rPr lang="hr-HR" altLang="sr-Latn-RS" sz="2000" dirty="0" smtClean="0"/>
              <a:t>) monitor- rade pomoću tekućih kristala.</a:t>
            </a:r>
          </a:p>
          <a:p>
            <a:pPr lvl="2" eaLnBrk="1" hangingPunct="1"/>
            <a:r>
              <a:rPr lang="hr-HR" altLang="sr-Latn-RS" sz="2000" b="1" dirty="0" smtClean="0"/>
              <a:t>Plazma monitori </a:t>
            </a:r>
            <a:r>
              <a:rPr lang="hr-HR" altLang="sr-Latn-RS" sz="2000" dirty="0" smtClean="0"/>
              <a:t>– rade na principu ioniziranog plina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3094B-0E9F-4B56-9A3B-540C2B30CE6E}" type="slidenum">
              <a:rPr lang="hr-HR" altLang="en-US"/>
              <a:pPr>
                <a:defRPr/>
              </a:pPr>
              <a:t>2</a:t>
            </a:fld>
            <a:endParaRPr lang="hr-HR" altLang="en-US"/>
          </a:p>
        </p:txBody>
      </p:sp>
      <p:pic>
        <p:nvPicPr>
          <p:cNvPr id="67590" name="Picture 5" descr="monitorlcdsams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16113"/>
            <a:ext cx="1711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monito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53136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mon-c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3"/>
            <a:ext cx="20574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monit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r-Latn-RS" b="1" smtClean="0"/>
              <a:t>Načini spajanja</a:t>
            </a:r>
            <a:r>
              <a:rPr lang="hr-HR" altLang="sr-Latn-RS" b="1" smtClean="0"/>
              <a:t> monitora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2800" dirty="0" err="1" smtClean="0"/>
              <a:t>M</a:t>
            </a:r>
            <a:r>
              <a:rPr lang="en-US" altLang="sr-Latn-RS" sz="2800" dirty="0" err="1" smtClean="0"/>
              <a:t>onitori</a:t>
            </a:r>
            <a:r>
              <a:rPr lang="en-US" altLang="sr-Latn-RS" sz="2800" dirty="0" smtClean="0"/>
              <a:t> </a:t>
            </a:r>
            <a:r>
              <a:rPr lang="en-US" altLang="sr-Latn-RS" sz="2800" dirty="0"/>
              <a:t>se </a:t>
            </a:r>
            <a:r>
              <a:rPr lang="en-US" altLang="sr-Latn-RS" sz="2800" dirty="0" err="1"/>
              <a:t>spajaju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preko</a:t>
            </a:r>
            <a:r>
              <a:rPr lang="hr-HR" altLang="sr-Latn-RS" sz="2800" dirty="0"/>
              <a:t>:</a:t>
            </a:r>
          </a:p>
          <a:p>
            <a:pPr lvl="1"/>
            <a:r>
              <a:rPr lang="en-US" altLang="sr-Latn-RS" dirty="0" smtClean="0"/>
              <a:t>VGA </a:t>
            </a:r>
            <a:r>
              <a:rPr lang="hr-HR" altLang="sr-Latn-RS" dirty="0" smtClean="0"/>
              <a:t>priključka</a:t>
            </a:r>
            <a:endParaRPr lang="hr-HR" altLang="sr-Latn-RS" dirty="0"/>
          </a:p>
          <a:p>
            <a:pPr lvl="1"/>
            <a:r>
              <a:rPr lang="en-US" altLang="sr-Latn-RS" dirty="0" smtClean="0"/>
              <a:t>DVI </a:t>
            </a:r>
            <a:r>
              <a:rPr lang="en-US" altLang="sr-Latn-RS" dirty="0" err="1"/>
              <a:t>priključka</a:t>
            </a:r>
            <a:r>
              <a:rPr lang="en-US" altLang="sr-Latn-RS" dirty="0"/>
              <a:t> </a:t>
            </a:r>
            <a:r>
              <a:rPr lang="en-US" altLang="sr-Latn-RS" dirty="0" err="1"/>
              <a:t>na</a:t>
            </a:r>
            <a:r>
              <a:rPr lang="en-US" altLang="sr-Latn-RS" dirty="0"/>
              <a:t> </a:t>
            </a:r>
            <a:r>
              <a:rPr lang="en-US" altLang="sr-Latn-RS" dirty="0" err="1"/>
              <a:t>grafičku</a:t>
            </a:r>
            <a:r>
              <a:rPr lang="en-US" altLang="sr-Latn-RS" dirty="0"/>
              <a:t> </a:t>
            </a:r>
            <a:r>
              <a:rPr lang="en-US" altLang="sr-Latn-RS" dirty="0" err="1"/>
              <a:t>karticu</a:t>
            </a:r>
            <a:r>
              <a:rPr lang="en-US" altLang="sr-Latn-RS" dirty="0"/>
              <a:t> </a:t>
            </a:r>
          </a:p>
          <a:p>
            <a:pPr lvl="1"/>
            <a:r>
              <a:rPr lang="en-US" altLang="sr-Latn-RS" dirty="0"/>
              <a:t>HDMI </a:t>
            </a:r>
            <a:r>
              <a:rPr lang="en-US" altLang="sr-Latn-RS" dirty="0" err="1"/>
              <a:t>konektor</a:t>
            </a:r>
            <a:r>
              <a:rPr lang="en-US" altLang="sr-Latn-RS" dirty="0"/>
              <a:t>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D88DB-B1B6-416F-A460-74D2080C5CA5}" type="slidenum">
              <a:rPr lang="hr-HR" altLang="en-US"/>
              <a:pPr>
                <a:defRPr/>
              </a:pPr>
              <a:t>3</a:t>
            </a:fld>
            <a:endParaRPr lang="hr-HR" altLang="en-US"/>
          </a:p>
        </p:txBody>
      </p:sp>
      <p:pic>
        <p:nvPicPr>
          <p:cNvPr id="69637" name="Picture 5" descr="v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37138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 descr="d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71646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3419475" y="6375400"/>
            <a:ext cx="27352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400" b="1"/>
              <a:t>VGA (Video Graphics Array</a:t>
            </a:r>
            <a:r>
              <a:rPr lang="hr-HR" altLang="sr-Latn-RS" b="1"/>
              <a:t>)</a:t>
            </a:r>
            <a:r>
              <a:rPr lang="hr-HR" altLang="sr-Latn-RS"/>
              <a:t> </a:t>
            </a: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6588125" y="5880100"/>
            <a:ext cx="2376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200" b="1"/>
              <a:t>DVI (Digital Visual Interface</a:t>
            </a:r>
            <a:r>
              <a:rPr lang="hr-HR" altLang="sr-Latn-RS" sz="1200"/>
              <a:t> </a:t>
            </a:r>
            <a:r>
              <a:rPr lang="hr-HR" altLang="sr-Latn-RS"/>
              <a:t>)</a:t>
            </a:r>
          </a:p>
        </p:txBody>
      </p:sp>
      <p:pic>
        <p:nvPicPr>
          <p:cNvPr id="696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02213"/>
            <a:ext cx="2343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692150"/>
            <a:ext cx="121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Box 4"/>
          <p:cNvSpPr txBox="1">
            <a:spLocks noChangeArrowheads="1"/>
          </p:cNvSpPr>
          <p:nvPr/>
        </p:nvSpPr>
        <p:spPr bwMode="auto">
          <a:xfrm>
            <a:off x="1116013" y="6037263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1400"/>
              <a:t>HDMI</a:t>
            </a:r>
          </a:p>
        </p:txBody>
      </p:sp>
    </p:spTree>
    <p:extLst>
      <p:ext uri="{BB962C8B-B14F-4D97-AF65-F5344CB8AC3E}">
        <p14:creationId xmlns:p14="http://schemas.microsoft.com/office/powerpoint/2010/main" val="4375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/>
              <a:t>Značajke monitora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sr-Latn-RS" sz="1800" dirty="0" smtClean="0">
                <a:solidFill>
                  <a:srgbClr val="FF3300"/>
                </a:solidFill>
              </a:rPr>
              <a:t>Veličina dijagonale:</a:t>
            </a:r>
            <a:r>
              <a:rPr lang="hr-HR" altLang="sr-Latn-RS" sz="1800" dirty="0" smtClean="0"/>
              <a:t>  17˝, 19”, 20”, </a:t>
            </a:r>
            <a:r>
              <a:rPr lang="hr-HR" altLang="sr-Latn-RS" sz="1800" dirty="0" err="1" smtClean="0"/>
              <a:t>22</a:t>
            </a:r>
            <a:r>
              <a:rPr lang="hr-HR" altLang="sr-Latn-RS" sz="1800" dirty="0" smtClean="0"/>
              <a:t>”,23’’, 24”,27”...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 smtClean="0">
                <a:solidFill>
                  <a:srgbClr val="FF3300"/>
                </a:solidFill>
              </a:rPr>
              <a:t>Razlučivost</a:t>
            </a:r>
            <a:r>
              <a:rPr lang="hr-HR" altLang="sr-Latn-RS" sz="1800" dirty="0" smtClean="0"/>
              <a:t> - broj točkica na zaslonu po osi x i osi y,</a:t>
            </a:r>
            <a:br>
              <a:rPr lang="hr-HR" altLang="sr-Latn-RS" sz="1800" dirty="0" smtClean="0"/>
            </a:br>
            <a:r>
              <a:rPr lang="hr-HR" altLang="sr-Latn-RS" sz="1800" dirty="0" smtClean="0"/>
              <a:t>Što je razlučivost veća veća je i kvaliteta slike. </a:t>
            </a:r>
            <a:br>
              <a:rPr lang="hr-HR" altLang="sr-Latn-RS" sz="1800" dirty="0" smtClean="0"/>
            </a:br>
            <a:r>
              <a:rPr lang="pl-PL" altLang="sr-Latn-RS" sz="1800" dirty="0" smtClean="0"/>
              <a:t>Svaka točka na zaslonu naziva se PIXEL.</a:t>
            </a:r>
            <a:endParaRPr lang="hr-HR" altLang="sr-Latn-RS" sz="18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hr-HR" altLang="sr-Latn-RS" sz="1600" b="1" dirty="0" smtClean="0">
                <a:latin typeface="Courier New" pitchFamily="49" charset="0"/>
              </a:rPr>
              <a:t>800 x 600</a:t>
            </a:r>
            <a:br>
              <a:rPr lang="hr-HR" altLang="sr-Latn-RS" sz="1600" b="1" dirty="0" smtClean="0">
                <a:latin typeface="Courier New" pitchFamily="49" charset="0"/>
              </a:rPr>
            </a:br>
            <a:r>
              <a:rPr lang="hr-HR" altLang="sr-Latn-RS" sz="1600" b="1" dirty="0" smtClean="0">
                <a:latin typeface="Courier New" pitchFamily="49" charset="0"/>
              </a:rPr>
              <a:t>1024 x 768</a:t>
            </a:r>
            <a:br>
              <a:rPr lang="hr-HR" altLang="sr-Latn-RS" sz="1600" b="1" dirty="0" smtClean="0">
                <a:latin typeface="Courier New" pitchFamily="49" charset="0"/>
              </a:rPr>
            </a:br>
            <a:r>
              <a:rPr lang="hr-HR" altLang="sr-Latn-RS" sz="1600" b="1" dirty="0" smtClean="0">
                <a:latin typeface="Courier New" pitchFamily="49" charset="0"/>
              </a:rPr>
              <a:t>1280 x 1024</a:t>
            </a:r>
            <a:br>
              <a:rPr lang="hr-HR" altLang="sr-Latn-RS" sz="1600" b="1" dirty="0" smtClean="0">
                <a:latin typeface="Courier New" pitchFamily="49" charset="0"/>
              </a:rPr>
            </a:br>
            <a:r>
              <a:rPr lang="hr-HR" altLang="sr-Latn-RS" sz="1600" b="1" dirty="0" smtClean="0">
                <a:latin typeface="Courier New" pitchFamily="49" charset="0"/>
              </a:rPr>
              <a:t>1920x1080</a:t>
            </a:r>
            <a:br>
              <a:rPr lang="hr-HR" altLang="sr-Latn-RS" sz="1600" b="1" dirty="0" smtClean="0">
                <a:latin typeface="Courier New" pitchFamily="49" charset="0"/>
              </a:rPr>
            </a:br>
            <a:r>
              <a:rPr lang="hr-HR" altLang="sr-Latn-RS" sz="1600" b="1" dirty="0" smtClean="0">
                <a:latin typeface="Courier New" pitchFamily="49" charset="0"/>
              </a:rPr>
              <a:t>2048 x 1536</a:t>
            </a:r>
            <a:r>
              <a:rPr lang="hr-HR" altLang="sr-Latn-RS" dirty="0" smtClean="0"/>
              <a:t/>
            </a:r>
            <a:br>
              <a:rPr lang="hr-HR" altLang="sr-Latn-RS" dirty="0" smtClean="0"/>
            </a:br>
            <a:endParaRPr lang="hr-HR" altLang="sr-Latn-RS" sz="1600" dirty="0" smtClean="0"/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 smtClean="0">
                <a:solidFill>
                  <a:srgbClr val="FF3300"/>
                </a:solidFill>
              </a:rPr>
              <a:t>frekvencija - </a:t>
            </a:r>
            <a:r>
              <a:rPr lang="hr-HR" altLang="sr-Latn-RS" sz="1800" dirty="0" smtClean="0"/>
              <a:t>označava koliko će se puta na zaslonu računala iscrtati slika u jednoj sekundi. Mjeri se u Hz, a prihvatljiva frekvencija je 75 Hz i više.</a:t>
            </a:r>
            <a:br>
              <a:rPr lang="hr-HR" altLang="sr-Latn-RS" sz="1800" dirty="0" smtClean="0"/>
            </a:br>
            <a:r>
              <a:rPr lang="hr-HR" altLang="sr-Latn-RS" sz="1800" dirty="0" smtClean="0"/>
              <a:t/>
            </a:r>
            <a:br>
              <a:rPr lang="hr-HR" altLang="sr-Latn-RS" sz="1800" dirty="0" smtClean="0"/>
            </a:br>
            <a:endParaRPr lang="hr-HR" altLang="sr-Latn-RS" sz="1800" dirty="0" smtClean="0"/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 smtClean="0">
                <a:solidFill>
                  <a:srgbClr val="FF0000"/>
                </a:solidFill>
              </a:rPr>
              <a:t>Dubina boja </a:t>
            </a:r>
            <a:r>
              <a:rPr lang="hr-HR" altLang="sr-Latn-RS" sz="1800" dirty="0" smtClean="0"/>
              <a:t>– broj različitih boja koje monitor može prikazati. Broj bitova koji se koristi za opis boje (16 bitni prikaz 65536, 24 bitni prikaz 16777216)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1800" dirty="0" smtClean="0"/>
              <a:t>Kod slike u boji svaki se </a:t>
            </a:r>
            <a:r>
              <a:rPr lang="hr-HR" altLang="sr-Latn-RS" sz="1800" dirty="0" err="1" smtClean="0"/>
              <a:t>piksel</a:t>
            </a:r>
            <a:r>
              <a:rPr lang="hr-HR" altLang="sr-Latn-RS" sz="1800" dirty="0" smtClean="0"/>
              <a:t> sastoji od 3 </a:t>
            </a:r>
            <a:r>
              <a:rPr lang="hr-HR" altLang="sr-Latn-RS" sz="1800" dirty="0" err="1" smtClean="0"/>
              <a:t>podpiksela</a:t>
            </a:r>
            <a:r>
              <a:rPr lang="hr-HR" altLang="sr-Latn-RS" sz="1800" dirty="0" smtClean="0"/>
              <a:t>: svaka se boja dobiva kao kombinacija crvene, zelene i plave -RGB.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18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A7D8C-B07A-448B-B6EB-C5BCEBE14B2B}" type="slidenum">
              <a:rPr lang="hr-HR" altLang="en-US"/>
              <a:pPr>
                <a:defRPr/>
              </a:pPr>
              <a:t>4</a:t>
            </a:fld>
            <a:endParaRPr lang="hr-H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887043" cy="18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73216"/>
            <a:ext cx="1883660" cy="10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0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027584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Izlazni uređaji - projektor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268413"/>
            <a:ext cx="5041900" cy="4530725"/>
          </a:xfrm>
        </p:spPr>
        <p:txBody>
          <a:bodyPr/>
          <a:lstStyle/>
          <a:p>
            <a:pPr eaLnBrk="1" hangingPunct="1"/>
            <a:r>
              <a:rPr lang="pl-PL" altLang="sr-Latn-RS" dirty="0" smtClean="0"/>
              <a:t>Projektor</a:t>
            </a:r>
          </a:p>
          <a:p>
            <a:pPr lvl="1" eaLnBrk="1" hangingPunct="1"/>
            <a:r>
              <a:rPr lang="pl-PL" altLang="sr-Latn-RS" dirty="0" smtClean="0"/>
              <a:t>Prikazuje sliku s računala na veću površinu (platno, zid),</a:t>
            </a:r>
          </a:p>
          <a:p>
            <a:pPr lvl="1" eaLnBrk="1" hangingPunct="1"/>
            <a:r>
              <a:rPr lang="pl-PL" altLang="sr-Latn-RS" dirty="0" smtClean="0"/>
              <a:t>Pogodno za predavanja</a:t>
            </a:r>
            <a:br>
              <a:rPr lang="pl-PL" altLang="sr-Latn-RS" dirty="0" smtClean="0"/>
            </a:br>
            <a:endParaRPr lang="pl-PL" altLang="sr-Latn-RS" dirty="0" smtClean="0"/>
          </a:p>
          <a:p>
            <a:pPr marL="0" indent="0" eaLnBrk="1" hangingPunct="1">
              <a:buNone/>
            </a:pPr>
            <a:endParaRPr lang="hr-HR" altLang="sr-Latn-RS" i="1" dirty="0" smtClean="0">
              <a:solidFill>
                <a:schemeClr val="bg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DB01B-7FB8-494D-81F0-3D0C907C27B0}" type="slidenum">
              <a:rPr lang="hr-HR" altLang="en-US"/>
              <a:pPr>
                <a:defRPr/>
              </a:pPr>
              <a:t>5</a:t>
            </a:fld>
            <a:endParaRPr lang="hr-HR" altLang="en-US"/>
          </a:p>
        </p:txBody>
      </p:sp>
      <p:pic>
        <p:nvPicPr>
          <p:cNvPr id="72709" name="Picture 4" descr="proj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7467" b="30200"/>
          <a:stretch>
            <a:fillRect/>
          </a:stretch>
        </p:blipFill>
        <p:spPr bwMode="auto">
          <a:xfrm>
            <a:off x="6227763" y="1268413"/>
            <a:ext cx="2308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Pisači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Pisač je izlazni uređaj koji ispisuje podatke sa računala na neki materijal (papir ili foliju)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Prema </a:t>
            </a:r>
            <a:r>
              <a:rPr lang="hr-HR" altLang="sr-Latn-RS" dirty="0" smtClean="0">
                <a:solidFill>
                  <a:srgbClr val="FF3300"/>
                </a:solidFill>
              </a:rPr>
              <a:t>vrsti ispisa</a:t>
            </a:r>
            <a:r>
              <a:rPr lang="hr-HR" altLang="sr-Latn-RS" dirty="0" smtClean="0"/>
              <a:t> dijelimo ih na: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/>
              <a:t>Iglične (matrične)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/>
              <a:t>Tintne (</a:t>
            </a:r>
            <a:r>
              <a:rPr lang="hr-HR" altLang="sr-Latn-RS" dirty="0" err="1" smtClean="0"/>
              <a:t>ink</a:t>
            </a:r>
            <a:r>
              <a:rPr lang="hr-HR" altLang="sr-Latn-RS" dirty="0" smtClean="0"/>
              <a:t>-</a:t>
            </a:r>
            <a:r>
              <a:rPr lang="hr-HR" altLang="sr-Latn-RS" dirty="0" err="1" smtClean="0"/>
              <a:t>jet</a:t>
            </a:r>
            <a:r>
              <a:rPr lang="hr-HR" altLang="sr-Latn-R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/>
              <a:t>Laserske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/>
              <a:t>Termički </a:t>
            </a:r>
          </a:p>
          <a:p>
            <a:pPr lvl="1" eaLnBrk="1" hangingPunct="1">
              <a:lnSpc>
                <a:spcPct val="90000"/>
              </a:lnSpc>
            </a:pPr>
            <a:endParaRPr lang="hr-HR" alt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43CC0-F428-45C3-851D-4C8CB94C4D07}" type="slidenum">
              <a:rPr lang="hr-HR" altLang="en-US"/>
              <a:pPr>
                <a:defRPr/>
              </a:pPr>
              <a:t>6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325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Iglični  pisači ili matrični pisač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5111750" cy="3098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hr-HR" altLang="sr-Latn-RS" sz="2000" dirty="0" smtClean="0"/>
          </a:p>
          <a:p>
            <a:pPr eaLnBrk="1" hangingPunct="1"/>
            <a:r>
              <a:rPr lang="hr-HR" altLang="sr-Latn-RS" sz="2000" dirty="0" smtClean="0"/>
              <a:t>znakovi oblikuju udarcima igala u papir preko tintne vrpce</a:t>
            </a:r>
          </a:p>
          <a:p>
            <a:pPr eaLnBrk="1" hangingPunct="1"/>
            <a:r>
              <a:rPr lang="hr-HR" altLang="sr-Latn-RS" sz="2000" dirty="0" smtClean="0"/>
              <a:t>Mogu imati 9,24 ili 48 iglice u glavi pisača</a:t>
            </a:r>
          </a:p>
          <a:p>
            <a:pPr eaLnBrk="1" hangingPunct="1"/>
            <a:r>
              <a:rPr lang="hr-HR" altLang="sr-Latn-RS" sz="2000" dirty="0" smtClean="0"/>
              <a:t>Ispisuju u više kopija</a:t>
            </a:r>
            <a:endParaRPr lang="hr-HR" altLang="sr-Latn-RS" sz="2000" dirty="0" smtClean="0"/>
          </a:p>
          <a:p>
            <a:pPr eaLnBrk="1" hangingPunct="1"/>
            <a:r>
              <a:rPr lang="hr-HR" altLang="sr-Latn-RS" sz="2000" dirty="0" smtClean="0"/>
              <a:t>ispisna </a:t>
            </a:r>
            <a:r>
              <a:rPr lang="hr-HR" altLang="sr-Latn-RS" sz="2000" dirty="0" smtClean="0"/>
              <a:t>beskonačnom papiru</a:t>
            </a:r>
          </a:p>
          <a:p>
            <a:pPr eaLnBrk="1" hangingPunct="1"/>
            <a:r>
              <a:rPr lang="hr-HR" altLang="sr-Latn-RS" sz="2000" dirty="0" smtClean="0"/>
              <a:t>Format pisača može biti A3 i A4</a:t>
            </a:r>
          </a:p>
          <a:p>
            <a:pPr lvl="1" eaLnBrk="1" hangingPunct="1"/>
            <a:r>
              <a:rPr lang="hr-HR" altLang="sr-Latn-RS" sz="2000" dirty="0" smtClean="0"/>
              <a:t>Izuzetno izdržljivi</a:t>
            </a:r>
          </a:p>
          <a:p>
            <a:pPr lvl="1" eaLnBrk="1" hangingPunct="1"/>
            <a:r>
              <a:rPr lang="hr-HR" altLang="sr-Latn-RS" sz="2000" dirty="0" smtClean="0"/>
              <a:t>Slabija kvaliteta ispisa</a:t>
            </a:r>
          </a:p>
          <a:p>
            <a:pPr lvl="1" eaLnBrk="1" hangingPunct="1"/>
            <a:r>
              <a:rPr lang="hr-HR" altLang="sr-Latn-RS" sz="2000" dirty="0" smtClean="0"/>
              <a:t>Spor je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04A46-0C9F-4B65-8CDC-0EC2EA99E6C8}" type="slidenum">
              <a:rPr lang="hr-HR" altLang="en-US"/>
              <a:pPr>
                <a:defRPr/>
              </a:pPr>
              <a:t>7</a:t>
            </a:fld>
            <a:endParaRPr lang="hr-HR" altLang="en-US"/>
          </a:p>
        </p:txBody>
      </p:sp>
      <p:pic>
        <p:nvPicPr>
          <p:cNvPr id="74757" name="Picture 4" descr="lq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68" y="980728"/>
            <a:ext cx="2217737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 descr="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5819">
            <a:off x="7127875" y="3860800"/>
            <a:ext cx="2016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9" name="Group 6"/>
          <p:cNvGrpSpPr>
            <a:grpSpLocks/>
          </p:cNvGrpSpPr>
          <p:nvPr/>
        </p:nvGrpSpPr>
        <p:grpSpPr bwMode="auto">
          <a:xfrm>
            <a:off x="5148263" y="4797425"/>
            <a:ext cx="2878137" cy="1403350"/>
            <a:chOff x="476" y="2387"/>
            <a:chExt cx="1813" cy="884"/>
          </a:xfrm>
        </p:grpSpPr>
        <p:sp>
          <p:nvSpPr>
            <p:cNvPr id="74761" name="AutoShape 7"/>
            <p:cNvSpPr>
              <a:spLocks noChangeArrowheads="1"/>
            </p:cNvSpPr>
            <p:nvPr/>
          </p:nvSpPr>
          <p:spPr bwMode="auto">
            <a:xfrm rot="-6085316">
              <a:off x="1745" y="2432"/>
              <a:ext cx="181" cy="907"/>
            </a:xfrm>
            <a:prstGeom prst="can">
              <a:avLst>
                <a:gd name="adj" fmla="val 57418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2" name="AutoShape 8"/>
            <p:cNvSpPr>
              <a:spLocks noChangeArrowheads="1"/>
            </p:cNvSpPr>
            <p:nvPr/>
          </p:nvSpPr>
          <p:spPr bwMode="auto">
            <a:xfrm rot="21002074" flipH="1">
              <a:off x="975" y="2387"/>
              <a:ext cx="816" cy="884"/>
            </a:xfrm>
            <a:prstGeom prst="cube">
              <a:avLst>
                <a:gd name="adj" fmla="val 19718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3" name="AutoShape 9"/>
            <p:cNvSpPr>
              <a:spLocks noChangeArrowheads="1"/>
            </p:cNvSpPr>
            <p:nvPr/>
          </p:nvSpPr>
          <p:spPr bwMode="auto">
            <a:xfrm rot="-6123884">
              <a:off x="724" y="2774"/>
              <a:ext cx="184" cy="679"/>
            </a:xfrm>
            <a:prstGeom prst="can">
              <a:avLst>
                <a:gd name="adj" fmla="val 42284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4" name="AutoShape 10"/>
            <p:cNvSpPr>
              <a:spLocks noChangeArrowheads="1"/>
            </p:cNvSpPr>
            <p:nvPr/>
          </p:nvSpPr>
          <p:spPr bwMode="auto">
            <a:xfrm rot="8220237">
              <a:off x="1315" y="2647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5" name="AutoShape 11"/>
            <p:cNvSpPr>
              <a:spLocks noChangeArrowheads="1"/>
            </p:cNvSpPr>
            <p:nvPr/>
          </p:nvSpPr>
          <p:spPr bwMode="auto">
            <a:xfrm rot="8220237">
              <a:off x="1446" y="2615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6" name="AutoShape 12"/>
            <p:cNvSpPr>
              <a:spLocks noChangeArrowheads="1"/>
            </p:cNvSpPr>
            <p:nvPr/>
          </p:nvSpPr>
          <p:spPr bwMode="auto">
            <a:xfrm rot="8220237">
              <a:off x="1593" y="2578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7" name="AutoShape 13"/>
            <p:cNvSpPr>
              <a:spLocks noChangeArrowheads="1"/>
            </p:cNvSpPr>
            <p:nvPr/>
          </p:nvSpPr>
          <p:spPr bwMode="auto">
            <a:xfrm rot="8220237">
              <a:off x="1371" y="2816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8" name="AutoShape 14"/>
            <p:cNvSpPr>
              <a:spLocks noChangeArrowheads="1"/>
            </p:cNvSpPr>
            <p:nvPr/>
          </p:nvSpPr>
          <p:spPr bwMode="auto">
            <a:xfrm rot="8220237">
              <a:off x="1515" y="2795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69" name="AutoShape 15"/>
            <p:cNvSpPr>
              <a:spLocks noChangeArrowheads="1"/>
            </p:cNvSpPr>
            <p:nvPr/>
          </p:nvSpPr>
          <p:spPr bwMode="auto">
            <a:xfrm rot="8220237">
              <a:off x="1651" y="2767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70" name="AutoShape 16"/>
            <p:cNvSpPr>
              <a:spLocks noChangeArrowheads="1"/>
            </p:cNvSpPr>
            <p:nvPr/>
          </p:nvSpPr>
          <p:spPr bwMode="auto">
            <a:xfrm rot="8220237">
              <a:off x="1387" y="2951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71" name="AutoShape 17"/>
            <p:cNvSpPr>
              <a:spLocks noChangeArrowheads="1"/>
            </p:cNvSpPr>
            <p:nvPr/>
          </p:nvSpPr>
          <p:spPr bwMode="auto">
            <a:xfrm rot="8220237">
              <a:off x="1555" y="2939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  <p:sp>
          <p:nvSpPr>
            <p:cNvPr id="74772" name="AutoShape 18"/>
            <p:cNvSpPr>
              <a:spLocks noChangeArrowheads="1"/>
            </p:cNvSpPr>
            <p:nvPr/>
          </p:nvSpPr>
          <p:spPr bwMode="auto">
            <a:xfrm rot="8220237">
              <a:off x="1683" y="2895"/>
              <a:ext cx="46" cy="227"/>
            </a:xfrm>
            <a:prstGeom prst="can">
              <a:avLst>
                <a:gd name="adj" fmla="val 8786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 altLang="sr-Latn-RS"/>
            </a:p>
          </p:txBody>
        </p:sp>
      </p:grpSp>
      <p:pic>
        <p:nvPicPr>
          <p:cNvPr id="74760" name="Picture 19" descr="e_7763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933" flipV="1">
            <a:off x="5867400" y="2852738"/>
            <a:ext cx="1439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337843"/>
            <a:ext cx="27622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213558" y="4175224"/>
            <a:ext cx="894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ribon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776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7584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Tintni pisači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125538"/>
            <a:ext cx="5541963" cy="4751387"/>
          </a:xfrm>
        </p:spPr>
        <p:txBody>
          <a:bodyPr/>
          <a:lstStyle/>
          <a:p>
            <a:pPr eaLnBrk="1" hangingPunct="1"/>
            <a:r>
              <a:rPr lang="hr-HR" altLang="sr-Latn-RS" sz="2400" dirty="0" smtClean="0"/>
              <a:t>najzastupljeniji </a:t>
            </a:r>
          </a:p>
          <a:p>
            <a:pPr eaLnBrk="1" hangingPunct="1"/>
            <a:r>
              <a:rPr lang="hr-HR" altLang="sr-Latn-RS" sz="2400" dirty="0" smtClean="0"/>
              <a:t>Kvalitetan ispis i niska cijena</a:t>
            </a:r>
          </a:p>
          <a:p>
            <a:pPr eaLnBrk="1" hangingPunct="1"/>
            <a:r>
              <a:rPr lang="hr-HR" altLang="sr-Latn-RS" sz="2400" dirty="0" smtClean="0"/>
              <a:t>Pisač iz spremnika tinte štrca male kapljice tinte i tako stvara ispis</a:t>
            </a:r>
          </a:p>
          <a:p>
            <a:pPr eaLnBrk="1" hangingPunct="1"/>
            <a:r>
              <a:rPr lang="hr-HR" altLang="sr-Latn-RS" sz="2400" dirty="0" smtClean="0"/>
              <a:t>Tinta se sastoji od tri boje modro-zelene, ljubičasto-crvene i žute-CMY) + crne  - CMYK</a:t>
            </a:r>
          </a:p>
          <a:p>
            <a:pPr lvl="1" eaLnBrk="1" hangingPunct="1"/>
            <a:r>
              <a:rPr lang="hr-HR" altLang="sr-Latn-RS" sz="2400" dirty="0" smtClean="0"/>
              <a:t>Skupa tinta</a:t>
            </a:r>
            <a:br>
              <a:rPr lang="hr-HR" altLang="sr-Latn-RS" sz="2400" dirty="0" smtClean="0"/>
            </a:br>
            <a:endParaRPr lang="hr-HR" altLang="sr-Latn-RS" sz="200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338A6-72C4-4940-9CDE-10D277D82745}" type="slidenum">
              <a:rPr lang="hr-HR" altLang="en-US"/>
              <a:pPr>
                <a:defRPr/>
              </a:pPr>
              <a:t>8</a:t>
            </a:fld>
            <a:endParaRPr lang="hr-HR" altLang="en-US"/>
          </a:p>
        </p:txBody>
      </p:sp>
      <p:pic>
        <p:nvPicPr>
          <p:cNvPr id="75781" name="Picture 4" descr="HPLaserJet101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363"/>
            <a:ext cx="31511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5" descr="print_pr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196975"/>
            <a:ext cx="20177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hr-HR" altLang="sr-Latn-RS" sz="3500" smtClean="0"/>
              <a:t>Laserski pisač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hr-HR" altLang="sr-Latn-RS" sz="2400" dirty="0" smtClean="0"/>
              <a:t>Najbrži i najkvalitetniji ispis</a:t>
            </a:r>
          </a:p>
          <a:p>
            <a:pPr lvl="1" eaLnBrk="1" hangingPunct="1"/>
            <a:r>
              <a:rPr lang="hr-HR" altLang="sr-Latn-RS" sz="2400" dirty="0" smtClean="0"/>
              <a:t>Postoji crno-bijeli </a:t>
            </a:r>
            <a:r>
              <a:rPr lang="hr-HR" altLang="sr-Latn-RS" sz="2400" smtClean="0"/>
              <a:t>i ispis </a:t>
            </a:r>
            <a:r>
              <a:rPr lang="hr-HR" altLang="sr-Latn-RS" sz="2400" dirty="0" smtClean="0"/>
              <a:t>u boji</a:t>
            </a:r>
          </a:p>
          <a:p>
            <a:pPr lvl="1" eaLnBrk="1" hangingPunct="1"/>
            <a:r>
              <a:rPr lang="hr-HR" altLang="sr-Latn-RS" sz="2400" dirty="0" smtClean="0"/>
              <a:t>Najskuplji</a:t>
            </a:r>
          </a:p>
          <a:p>
            <a:pPr lvl="1" eaLnBrk="1" hangingPunct="1"/>
            <a:r>
              <a:rPr lang="hr-HR" altLang="sr-Latn-RS" sz="2400" dirty="0" smtClean="0"/>
              <a:t>Ispisuju na papir uz pomoć lasera,</a:t>
            </a:r>
            <a:br>
              <a:rPr lang="hr-HR" altLang="sr-Latn-RS" sz="2400" dirty="0" smtClean="0"/>
            </a:br>
            <a:r>
              <a:rPr lang="hr-HR" altLang="sr-Latn-RS" sz="2400" dirty="0" smtClean="0"/>
              <a:t>koji osvjetljuje bubanj i time izbija površinu bubnja. Potom bubanj prolazi kroz toner gdje se na nabijene dijelove bubnja hvataju čestice tinte u prahu, potom papir prelazi preko bubnja i zatim kroz grijač čime se tinta zalijepi na papir.</a:t>
            </a:r>
          </a:p>
          <a:p>
            <a:pPr lvl="1" eaLnBrk="1" hangingPunct="1"/>
            <a:r>
              <a:rPr lang="hr-HR" altLang="sr-Latn-RS" sz="2400" dirty="0" smtClean="0"/>
              <a:t>Veličina ispisa je najčešća na papir A4</a:t>
            </a:r>
          </a:p>
          <a:p>
            <a:pPr eaLnBrk="1" hangingPunct="1"/>
            <a:endParaRPr lang="hr-HR" alt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7C226-E450-4A05-84C6-2A8190253068}" type="slidenum">
              <a:rPr lang="hr-HR" altLang="en-US"/>
              <a:pPr>
                <a:defRPr/>
              </a:pPr>
              <a:t>9</a:t>
            </a:fld>
            <a:endParaRPr lang="hr-H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0"/>
            <a:ext cx="30670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b">
  <a:themeElements>
    <a:clrScheme name="Rub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Rub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građa računala</Template>
  <TotalTime>358</TotalTime>
  <Words>563</Words>
  <Application>Microsoft Office PowerPoint</Application>
  <PresentationFormat>Prikaz na zaslonu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Rub</vt:lpstr>
      <vt:lpstr>PowerPointova prezentacija</vt:lpstr>
      <vt:lpstr>Monitor</vt:lpstr>
      <vt:lpstr>Načini spajanja monitora</vt:lpstr>
      <vt:lpstr>Značajke monitora</vt:lpstr>
      <vt:lpstr>Izlazni uređaji - projektor</vt:lpstr>
      <vt:lpstr>Pisači</vt:lpstr>
      <vt:lpstr>Iglični  pisači ili matrični pisač</vt:lpstr>
      <vt:lpstr>Tintni pisači</vt:lpstr>
      <vt:lpstr>Laserski pisač</vt:lpstr>
      <vt:lpstr>PowerPointova prezentacija</vt:lpstr>
      <vt:lpstr>Multifunkcionalni pisači</vt:lpstr>
      <vt:lpstr>Termički pisači </vt:lpstr>
      <vt:lpstr>PowerPointova prezentacija</vt:lpstr>
      <vt:lpstr>Značajke pisača</vt:lpstr>
      <vt:lpstr>PowerPointova prezentacija</vt:lpstr>
      <vt:lpstr>Izlazni uređaji - crtač</vt:lpstr>
      <vt:lpstr>Zvučnici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goreski</dc:creator>
  <cp:lastModifiedBy>goreski</cp:lastModifiedBy>
  <cp:revision>24</cp:revision>
  <dcterms:created xsi:type="dcterms:W3CDTF">2014-10-12T10:41:18Z</dcterms:created>
  <dcterms:modified xsi:type="dcterms:W3CDTF">2016-11-25T09:51:21Z</dcterms:modified>
</cp:coreProperties>
</file>